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7559675" cy="10691813"/>
  <p:notesSz cx="6797675" cy="9926638"/>
  <p:defaultTextStyle>
    <a:defPPr>
      <a:defRPr lang="ja-JP"/>
    </a:defPPr>
    <a:lvl1pPr marL="0" algn="l" defTabSz="1042464" rtl="0" eaLnBrk="1" latinLnBrk="0" hangingPunct="1">
      <a:defRPr kumimoji="1" sz="2053" kern="1200">
        <a:solidFill>
          <a:schemeClr val="tx1"/>
        </a:solidFill>
        <a:latin typeface="+mn-lt"/>
        <a:ea typeface="+mn-ea"/>
        <a:cs typeface="+mn-cs"/>
      </a:defRPr>
    </a:lvl1pPr>
    <a:lvl2pPr marL="521234" algn="l" defTabSz="1042464" rtl="0" eaLnBrk="1" latinLnBrk="0" hangingPunct="1">
      <a:defRPr kumimoji="1" sz="2053" kern="1200">
        <a:solidFill>
          <a:schemeClr val="tx1"/>
        </a:solidFill>
        <a:latin typeface="+mn-lt"/>
        <a:ea typeface="+mn-ea"/>
        <a:cs typeface="+mn-cs"/>
      </a:defRPr>
    </a:lvl2pPr>
    <a:lvl3pPr marL="1042464" algn="l" defTabSz="1042464" rtl="0" eaLnBrk="1" latinLnBrk="0" hangingPunct="1">
      <a:defRPr kumimoji="1" sz="2053" kern="1200">
        <a:solidFill>
          <a:schemeClr val="tx1"/>
        </a:solidFill>
        <a:latin typeface="+mn-lt"/>
        <a:ea typeface="+mn-ea"/>
        <a:cs typeface="+mn-cs"/>
      </a:defRPr>
    </a:lvl3pPr>
    <a:lvl4pPr marL="1563697" algn="l" defTabSz="1042464" rtl="0" eaLnBrk="1" latinLnBrk="0" hangingPunct="1">
      <a:defRPr kumimoji="1" sz="2053" kern="1200">
        <a:solidFill>
          <a:schemeClr val="tx1"/>
        </a:solidFill>
        <a:latin typeface="+mn-lt"/>
        <a:ea typeface="+mn-ea"/>
        <a:cs typeface="+mn-cs"/>
      </a:defRPr>
    </a:lvl4pPr>
    <a:lvl5pPr marL="2084930" algn="l" defTabSz="1042464" rtl="0" eaLnBrk="1" latinLnBrk="0" hangingPunct="1">
      <a:defRPr kumimoji="1" sz="2053" kern="1200">
        <a:solidFill>
          <a:schemeClr val="tx1"/>
        </a:solidFill>
        <a:latin typeface="+mn-lt"/>
        <a:ea typeface="+mn-ea"/>
        <a:cs typeface="+mn-cs"/>
      </a:defRPr>
    </a:lvl5pPr>
    <a:lvl6pPr marL="2606162" algn="l" defTabSz="1042464" rtl="0" eaLnBrk="1" latinLnBrk="0" hangingPunct="1">
      <a:defRPr kumimoji="1" sz="2053" kern="1200">
        <a:solidFill>
          <a:schemeClr val="tx1"/>
        </a:solidFill>
        <a:latin typeface="+mn-lt"/>
        <a:ea typeface="+mn-ea"/>
        <a:cs typeface="+mn-cs"/>
      </a:defRPr>
    </a:lvl6pPr>
    <a:lvl7pPr marL="3127395" algn="l" defTabSz="1042464" rtl="0" eaLnBrk="1" latinLnBrk="0" hangingPunct="1">
      <a:defRPr kumimoji="1" sz="2053" kern="1200">
        <a:solidFill>
          <a:schemeClr val="tx1"/>
        </a:solidFill>
        <a:latin typeface="+mn-lt"/>
        <a:ea typeface="+mn-ea"/>
        <a:cs typeface="+mn-cs"/>
      </a:defRPr>
    </a:lvl7pPr>
    <a:lvl8pPr marL="3648631" algn="l" defTabSz="1042464" rtl="0" eaLnBrk="1" latinLnBrk="0" hangingPunct="1">
      <a:defRPr kumimoji="1" sz="2053" kern="1200">
        <a:solidFill>
          <a:schemeClr val="tx1"/>
        </a:solidFill>
        <a:latin typeface="+mn-lt"/>
        <a:ea typeface="+mn-ea"/>
        <a:cs typeface="+mn-cs"/>
      </a:defRPr>
    </a:lvl8pPr>
    <a:lvl9pPr marL="4169861" algn="l" defTabSz="1042464" rtl="0" eaLnBrk="1" latinLnBrk="0" hangingPunct="1">
      <a:defRPr kumimoji="1" sz="2053"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368" userDrawn="1">
          <p15:clr>
            <a:srgbClr val="A4A3A4"/>
          </p15:clr>
        </p15:guide>
        <p15:guide id="2" pos="23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20" autoAdjust="0"/>
    <p:restoredTop sz="94660"/>
  </p:normalViewPr>
  <p:slideViewPr>
    <p:cSldViewPr>
      <p:cViewPr>
        <p:scale>
          <a:sx n="80" d="100"/>
          <a:sy n="80" d="100"/>
        </p:scale>
        <p:origin x="-1944" y="1032"/>
      </p:cViewPr>
      <p:guideLst>
        <p:guide orient="horz" pos="3368"/>
        <p:guide pos="238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82" y="3321410"/>
            <a:ext cx="6425724" cy="229181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3958" y="6058703"/>
            <a:ext cx="5291776" cy="2732352"/>
          </a:xfrm>
        </p:spPr>
        <p:txBody>
          <a:bodyPr/>
          <a:lstStyle>
            <a:lvl1pPr marL="0" indent="0" algn="ctr">
              <a:buNone/>
              <a:defRPr>
                <a:solidFill>
                  <a:schemeClr val="tx1">
                    <a:tint val="75000"/>
                  </a:schemeClr>
                </a:solidFill>
              </a:defRPr>
            </a:lvl1pPr>
            <a:lvl2pPr marL="457227" indent="0" algn="ctr">
              <a:buNone/>
              <a:defRPr>
                <a:solidFill>
                  <a:schemeClr val="tx1">
                    <a:tint val="75000"/>
                  </a:schemeClr>
                </a:solidFill>
              </a:defRPr>
            </a:lvl2pPr>
            <a:lvl3pPr marL="914453" indent="0" algn="ctr">
              <a:buNone/>
              <a:defRPr>
                <a:solidFill>
                  <a:schemeClr val="tx1">
                    <a:tint val="75000"/>
                  </a:schemeClr>
                </a:solidFill>
              </a:defRPr>
            </a:lvl3pPr>
            <a:lvl4pPr marL="1371679" indent="0" algn="ctr">
              <a:buNone/>
              <a:defRPr>
                <a:solidFill>
                  <a:schemeClr val="tx1">
                    <a:tint val="75000"/>
                  </a:schemeClr>
                </a:solidFill>
              </a:defRPr>
            </a:lvl4pPr>
            <a:lvl5pPr marL="1828903" indent="0" algn="ctr">
              <a:buNone/>
              <a:defRPr>
                <a:solidFill>
                  <a:schemeClr val="tx1">
                    <a:tint val="75000"/>
                  </a:schemeClr>
                </a:solidFill>
              </a:defRPr>
            </a:lvl5pPr>
            <a:lvl6pPr marL="2286133" indent="0" algn="ctr">
              <a:buNone/>
              <a:defRPr>
                <a:solidFill>
                  <a:schemeClr val="tx1">
                    <a:tint val="75000"/>
                  </a:schemeClr>
                </a:solidFill>
              </a:defRPr>
            </a:lvl6pPr>
            <a:lvl7pPr marL="2743360" indent="0" algn="ctr">
              <a:buNone/>
              <a:defRPr>
                <a:solidFill>
                  <a:schemeClr val="tx1">
                    <a:tint val="75000"/>
                  </a:schemeClr>
                </a:solidFill>
              </a:defRPr>
            </a:lvl7pPr>
            <a:lvl8pPr marL="3200586" indent="0" algn="ctr">
              <a:buNone/>
              <a:defRPr>
                <a:solidFill>
                  <a:schemeClr val="tx1">
                    <a:tint val="75000"/>
                  </a:schemeClr>
                </a:solidFill>
              </a:defRPr>
            </a:lvl8pPr>
            <a:lvl9pPr marL="365781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CC1AFBF-C363-4ACF-A892-468AA6D49A40}" type="datetimeFigureOut">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E35DE8-BCD2-4942-8CC2-75B6E36EAF4C}" type="slidenum">
              <a:rPr kumimoji="1" lang="ja-JP" altLang="en-US" smtClean="0"/>
              <a:t>‹#›</a:t>
            </a:fld>
            <a:endParaRPr kumimoji="1" lang="ja-JP" altLang="en-US"/>
          </a:p>
        </p:txBody>
      </p:sp>
    </p:spTree>
    <p:extLst>
      <p:ext uri="{BB962C8B-B14F-4D97-AF65-F5344CB8AC3E}">
        <p14:creationId xmlns:p14="http://schemas.microsoft.com/office/powerpoint/2010/main" val="1765847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C1AFBF-C363-4ACF-A892-468AA6D49A40}" type="datetimeFigureOut">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E35DE8-BCD2-4942-8CC2-75B6E36EAF4C}" type="slidenum">
              <a:rPr kumimoji="1" lang="ja-JP" altLang="en-US" smtClean="0"/>
              <a:t>‹#›</a:t>
            </a:fld>
            <a:endParaRPr kumimoji="1" lang="ja-JP" altLang="en-US"/>
          </a:p>
        </p:txBody>
      </p:sp>
    </p:spTree>
    <p:extLst>
      <p:ext uri="{BB962C8B-B14F-4D97-AF65-F5344CB8AC3E}">
        <p14:creationId xmlns:p14="http://schemas.microsoft.com/office/powerpoint/2010/main" val="1405333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0584" y="571723"/>
            <a:ext cx="1275695" cy="1216193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83501" y="571723"/>
            <a:ext cx="3701091" cy="1216193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C1AFBF-C363-4ACF-A892-468AA6D49A40}" type="datetimeFigureOut">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E35DE8-BCD2-4942-8CC2-75B6E36EAF4C}" type="slidenum">
              <a:rPr kumimoji="1" lang="ja-JP" altLang="en-US" smtClean="0"/>
              <a:t>‹#›</a:t>
            </a:fld>
            <a:endParaRPr kumimoji="1" lang="ja-JP" altLang="en-US"/>
          </a:p>
        </p:txBody>
      </p:sp>
    </p:spTree>
    <p:extLst>
      <p:ext uri="{BB962C8B-B14F-4D97-AF65-F5344CB8AC3E}">
        <p14:creationId xmlns:p14="http://schemas.microsoft.com/office/powerpoint/2010/main" val="2781473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C1AFBF-C363-4ACF-A892-468AA6D49A40}" type="datetimeFigureOut">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E35DE8-BCD2-4942-8CC2-75B6E36EAF4C}" type="slidenum">
              <a:rPr kumimoji="1" lang="ja-JP" altLang="en-US" smtClean="0"/>
              <a:t>‹#›</a:t>
            </a:fld>
            <a:endParaRPr kumimoji="1" lang="ja-JP" altLang="en-US"/>
          </a:p>
        </p:txBody>
      </p:sp>
    </p:spTree>
    <p:extLst>
      <p:ext uri="{BB962C8B-B14F-4D97-AF65-F5344CB8AC3E}">
        <p14:creationId xmlns:p14="http://schemas.microsoft.com/office/powerpoint/2010/main" val="332730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7" y="6870497"/>
            <a:ext cx="6425724" cy="2123513"/>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167" y="4531665"/>
            <a:ext cx="6425724" cy="2338833"/>
          </a:xfrm>
        </p:spPr>
        <p:txBody>
          <a:bodyPr anchor="b"/>
          <a:lstStyle>
            <a:lvl1pPr marL="0" indent="0">
              <a:buNone/>
              <a:defRPr sz="1999">
                <a:solidFill>
                  <a:schemeClr val="tx1">
                    <a:tint val="75000"/>
                  </a:schemeClr>
                </a:solidFill>
              </a:defRPr>
            </a:lvl1pPr>
            <a:lvl2pPr marL="457227" indent="0">
              <a:buNone/>
              <a:defRPr sz="1799">
                <a:solidFill>
                  <a:schemeClr val="tx1">
                    <a:tint val="75000"/>
                  </a:schemeClr>
                </a:solidFill>
              </a:defRPr>
            </a:lvl2pPr>
            <a:lvl3pPr marL="914453" indent="0">
              <a:buNone/>
              <a:defRPr sz="1599">
                <a:solidFill>
                  <a:schemeClr val="tx1">
                    <a:tint val="75000"/>
                  </a:schemeClr>
                </a:solidFill>
              </a:defRPr>
            </a:lvl3pPr>
            <a:lvl4pPr marL="1371679" indent="0">
              <a:buNone/>
              <a:defRPr sz="1400">
                <a:solidFill>
                  <a:schemeClr val="tx1">
                    <a:tint val="75000"/>
                  </a:schemeClr>
                </a:solidFill>
              </a:defRPr>
            </a:lvl4pPr>
            <a:lvl5pPr marL="1828903" indent="0">
              <a:buNone/>
              <a:defRPr sz="1400">
                <a:solidFill>
                  <a:schemeClr val="tx1">
                    <a:tint val="75000"/>
                  </a:schemeClr>
                </a:solidFill>
              </a:defRPr>
            </a:lvl5pPr>
            <a:lvl6pPr marL="2286133" indent="0">
              <a:buNone/>
              <a:defRPr sz="1400">
                <a:solidFill>
                  <a:schemeClr val="tx1">
                    <a:tint val="75000"/>
                  </a:schemeClr>
                </a:solidFill>
              </a:defRPr>
            </a:lvl6pPr>
            <a:lvl7pPr marL="2743360" indent="0">
              <a:buNone/>
              <a:defRPr sz="1400">
                <a:solidFill>
                  <a:schemeClr val="tx1">
                    <a:tint val="75000"/>
                  </a:schemeClr>
                </a:solidFill>
              </a:defRPr>
            </a:lvl7pPr>
            <a:lvl8pPr marL="3200586" indent="0">
              <a:buNone/>
              <a:defRPr sz="1400">
                <a:solidFill>
                  <a:schemeClr val="tx1">
                    <a:tint val="75000"/>
                  </a:schemeClr>
                </a:solidFill>
              </a:defRPr>
            </a:lvl8pPr>
            <a:lvl9pPr marL="3657811"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CC1AFBF-C363-4ACF-A892-468AA6D49A40}" type="datetimeFigureOut">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E35DE8-BCD2-4942-8CC2-75B6E36EAF4C}" type="slidenum">
              <a:rPr kumimoji="1" lang="ja-JP" altLang="en-US" smtClean="0"/>
              <a:t>‹#›</a:t>
            </a:fld>
            <a:endParaRPr kumimoji="1" lang="ja-JP" altLang="en-US"/>
          </a:p>
        </p:txBody>
      </p:sp>
    </p:spTree>
    <p:extLst>
      <p:ext uri="{BB962C8B-B14F-4D97-AF65-F5344CB8AC3E}">
        <p14:creationId xmlns:p14="http://schemas.microsoft.com/office/powerpoint/2010/main" val="1507745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83505" y="3326362"/>
            <a:ext cx="2488393" cy="9407312"/>
          </a:xfrm>
        </p:spPr>
        <p:txBody>
          <a:bodyPr/>
          <a:lstStyle>
            <a:lvl1pPr>
              <a:defRPr sz="2800"/>
            </a:lvl1pPr>
            <a:lvl2pPr>
              <a:defRPr sz="2400"/>
            </a:lvl2pPr>
            <a:lvl3pPr>
              <a:defRPr sz="1999"/>
            </a:lvl3pPr>
            <a:lvl4pPr>
              <a:defRPr sz="1799"/>
            </a:lvl4pPr>
            <a:lvl5pPr>
              <a:defRPr sz="1799"/>
            </a:lvl5pPr>
            <a:lvl6pPr>
              <a:defRPr sz="1799"/>
            </a:lvl6pPr>
            <a:lvl7pPr>
              <a:defRPr sz="1799"/>
            </a:lvl7pPr>
            <a:lvl8pPr>
              <a:defRPr sz="1799"/>
            </a:lvl8pPr>
            <a:lvl9pPr>
              <a:defRPr sz="179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897893" y="3326362"/>
            <a:ext cx="2488393" cy="9407312"/>
          </a:xfrm>
        </p:spPr>
        <p:txBody>
          <a:bodyPr/>
          <a:lstStyle>
            <a:lvl1pPr>
              <a:defRPr sz="2800"/>
            </a:lvl1pPr>
            <a:lvl2pPr>
              <a:defRPr sz="2400"/>
            </a:lvl2pPr>
            <a:lvl3pPr>
              <a:defRPr sz="1999"/>
            </a:lvl3pPr>
            <a:lvl4pPr>
              <a:defRPr sz="1799"/>
            </a:lvl4pPr>
            <a:lvl5pPr>
              <a:defRPr sz="1799"/>
            </a:lvl5pPr>
            <a:lvl6pPr>
              <a:defRPr sz="1799"/>
            </a:lvl6pPr>
            <a:lvl7pPr>
              <a:defRPr sz="1799"/>
            </a:lvl7pPr>
            <a:lvl8pPr>
              <a:defRPr sz="1799"/>
            </a:lvl8pPr>
            <a:lvl9pPr>
              <a:defRPr sz="179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CC1AFBF-C363-4ACF-A892-468AA6D49A40}" type="datetimeFigureOut">
              <a:rPr kumimoji="1" lang="ja-JP" altLang="en-US" smtClean="0"/>
              <a:t>2018/11/26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E35DE8-BCD2-4942-8CC2-75B6E36EAF4C}" type="slidenum">
              <a:rPr kumimoji="1" lang="ja-JP" altLang="en-US" smtClean="0"/>
              <a:t>‹#›</a:t>
            </a:fld>
            <a:endParaRPr kumimoji="1" lang="ja-JP" altLang="en-US"/>
          </a:p>
        </p:txBody>
      </p:sp>
    </p:spTree>
    <p:extLst>
      <p:ext uri="{BB962C8B-B14F-4D97-AF65-F5344CB8AC3E}">
        <p14:creationId xmlns:p14="http://schemas.microsoft.com/office/powerpoint/2010/main" val="47138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92" y="428168"/>
            <a:ext cx="6803709" cy="1781969"/>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93" y="2393287"/>
            <a:ext cx="3340168" cy="997407"/>
          </a:xfrm>
        </p:spPr>
        <p:txBody>
          <a:bodyPr anchor="b"/>
          <a:lstStyle>
            <a:lvl1pPr marL="0" indent="0">
              <a:buNone/>
              <a:defRPr sz="2400" b="1"/>
            </a:lvl1pPr>
            <a:lvl2pPr marL="457227" indent="0">
              <a:buNone/>
              <a:defRPr sz="1999" b="1"/>
            </a:lvl2pPr>
            <a:lvl3pPr marL="914453" indent="0">
              <a:buNone/>
              <a:defRPr sz="1799" b="1"/>
            </a:lvl3pPr>
            <a:lvl4pPr marL="1371679" indent="0">
              <a:buNone/>
              <a:defRPr sz="1599" b="1"/>
            </a:lvl4pPr>
            <a:lvl5pPr marL="1828903" indent="0">
              <a:buNone/>
              <a:defRPr sz="1599" b="1"/>
            </a:lvl5pPr>
            <a:lvl6pPr marL="2286133" indent="0">
              <a:buNone/>
              <a:defRPr sz="1599" b="1"/>
            </a:lvl6pPr>
            <a:lvl7pPr marL="2743360" indent="0">
              <a:buNone/>
              <a:defRPr sz="1599" b="1"/>
            </a:lvl7pPr>
            <a:lvl8pPr marL="3200586" indent="0">
              <a:buNone/>
              <a:defRPr sz="1599" b="1"/>
            </a:lvl8pPr>
            <a:lvl9pPr marL="3657811" indent="0">
              <a:buNone/>
              <a:defRPr sz="1599"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7993" y="3390693"/>
            <a:ext cx="3340168" cy="6160168"/>
          </a:xfrm>
        </p:spPr>
        <p:txBody>
          <a:bodyPr/>
          <a:lstStyle>
            <a:lvl1pPr>
              <a:defRPr sz="2400"/>
            </a:lvl1pPr>
            <a:lvl2pPr>
              <a:defRPr sz="1999"/>
            </a:lvl2pPr>
            <a:lvl3pPr>
              <a:defRPr sz="1799"/>
            </a:lvl3pPr>
            <a:lvl4pPr>
              <a:defRPr sz="1599"/>
            </a:lvl4pPr>
            <a:lvl5pPr>
              <a:defRPr sz="1599"/>
            </a:lvl5pPr>
            <a:lvl6pPr>
              <a:defRPr sz="1599"/>
            </a:lvl6pPr>
            <a:lvl7pPr>
              <a:defRPr sz="1599"/>
            </a:lvl7pPr>
            <a:lvl8pPr>
              <a:defRPr sz="1599"/>
            </a:lvl8pPr>
            <a:lvl9pPr>
              <a:defRPr sz="159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0226" y="2393287"/>
            <a:ext cx="3341481" cy="997407"/>
          </a:xfrm>
        </p:spPr>
        <p:txBody>
          <a:bodyPr anchor="b"/>
          <a:lstStyle>
            <a:lvl1pPr marL="0" indent="0">
              <a:buNone/>
              <a:defRPr sz="2400" b="1"/>
            </a:lvl1pPr>
            <a:lvl2pPr marL="457227" indent="0">
              <a:buNone/>
              <a:defRPr sz="1999" b="1"/>
            </a:lvl2pPr>
            <a:lvl3pPr marL="914453" indent="0">
              <a:buNone/>
              <a:defRPr sz="1799" b="1"/>
            </a:lvl3pPr>
            <a:lvl4pPr marL="1371679" indent="0">
              <a:buNone/>
              <a:defRPr sz="1599" b="1"/>
            </a:lvl4pPr>
            <a:lvl5pPr marL="1828903" indent="0">
              <a:buNone/>
              <a:defRPr sz="1599" b="1"/>
            </a:lvl5pPr>
            <a:lvl6pPr marL="2286133" indent="0">
              <a:buNone/>
              <a:defRPr sz="1599" b="1"/>
            </a:lvl6pPr>
            <a:lvl7pPr marL="2743360" indent="0">
              <a:buNone/>
              <a:defRPr sz="1599" b="1"/>
            </a:lvl7pPr>
            <a:lvl8pPr marL="3200586" indent="0">
              <a:buNone/>
              <a:defRPr sz="1599" b="1"/>
            </a:lvl8pPr>
            <a:lvl9pPr marL="3657811" indent="0">
              <a:buNone/>
              <a:defRPr sz="1599"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0226" y="3390693"/>
            <a:ext cx="3341481" cy="6160168"/>
          </a:xfrm>
        </p:spPr>
        <p:txBody>
          <a:bodyPr/>
          <a:lstStyle>
            <a:lvl1pPr>
              <a:defRPr sz="2400"/>
            </a:lvl1pPr>
            <a:lvl2pPr>
              <a:defRPr sz="1999"/>
            </a:lvl2pPr>
            <a:lvl3pPr>
              <a:defRPr sz="1799"/>
            </a:lvl3pPr>
            <a:lvl4pPr>
              <a:defRPr sz="1599"/>
            </a:lvl4pPr>
            <a:lvl5pPr>
              <a:defRPr sz="1599"/>
            </a:lvl5pPr>
            <a:lvl6pPr>
              <a:defRPr sz="1599"/>
            </a:lvl6pPr>
            <a:lvl7pPr>
              <a:defRPr sz="1599"/>
            </a:lvl7pPr>
            <a:lvl8pPr>
              <a:defRPr sz="1599"/>
            </a:lvl8pPr>
            <a:lvl9pPr>
              <a:defRPr sz="159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CC1AFBF-C363-4ACF-A892-468AA6D49A40}" type="datetimeFigureOut">
              <a:rPr kumimoji="1" lang="ja-JP" altLang="en-US" smtClean="0"/>
              <a:t>2018/11/26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E35DE8-BCD2-4942-8CC2-75B6E36EAF4C}" type="slidenum">
              <a:rPr kumimoji="1" lang="ja-JP" altLang="en-US" smtClean="0"/>
              <a:t>‹#›</a:t>
            </a:fld>
            <a:endParaRPr kumimoji="1" lang="ja-JP" altLang="en-US"/>
          </a:p>
        </p:txBody>
      </p:sp>
    </p:spTree>
    <p:extLst>
      <p:ext uri="{BB962C8B-B14F-4D97-AF65-F5344CB8AC3E}">
        <p14:creationId xmlns:p14="http://schemas.microsoft.com/office/powerpoint/2010/main" val="3786958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CC1AFBF-C363-4ACF-A892-468AA6D49A40}" type="datetimeFigureOut">
              <a:rPr kumimoji="1" lang="ja-JP" altLang="en-US" smtClean="0"/>
              <a:t>2018/11/26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E35DE8-BCD2-4942-8CC2-75B6E36EAF4C}" type="slidenum">
              <a:rPr kumimoji="1" lang="ja-JP" altLang="en-US" smtClean="0"/>
              <a:t>‹#›</a:t>
            </a:fld>
            <a:endParaRPr kumimoji="1" lang="ja-JP" altLang="en-US"/>
          </a:p>
        </p:txBody>
      </p:sp>
    </p:spTree>
    <p:extLst>
      <p:ext uri="{BB962C8B-B14F-4D97-AF65-F5344CB8AC3E}">
        <p14:creationId xmlns:p14="http://schemas.microsoft.com/office/powerpoint/2010/main" val="2124214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C1AFBF-C363-4ACF-A892-468AA6D49A40}" type="datetimeFigureOut">
              <a:rPr kumimoji="1" lang="ja-JP" altLang="en-US" smtClean="0"/>
              <a:t>2018/11/26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E35DE8-BCD2-4942-8CC2-75B6E36EAF4C}" type="slidenum">
              <a:rPr kumimoji="1" lang="ja-JP" altLang="en-US" smtClean="0"/>
              <a:t>‹#›</a:t>
            </a:fld>
            <a:endParaRPr kumimoji="1" lang="ja-JP" altLang="en-US"/>
          </a:p>
        </p:txBody>
      </p:sp>
    </p:spTree>
    <p:extLst>
      <p:ext uri="{BB962C8B-B14F-4D97-AF65-F5344CB8AC3E}">
        <p14:creationId xmlns:p14="http://schemas.microsoft.com/office/powerpoint/2010/main" val="139574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97" y="425703"/>
            <a:ext cx="2487081" cy="1811667"/>
          </a:xfrm>
        </p:spPr>
        <p:txBody>
          <a:bodyPr anchor="b"/>
          <a:lstStyle>
            <a:lvl1pPr algn="l">
              <a:defRPr sz="1999"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5633" y="425709"/>
            <a:ext cx="4226071" cy="9125167"/>
          </a:xfrm>
        </p:spPr>
        <p:txBody>
          <a:bodyPr/>
          <a:lstStyle>
            <a:lvl1pPr>
              <a:defRPr sz="3202"/>
            </a:lvl1pPr>
            <a:lvl2pPr>
              <a:defRPr sz="2800"/>
            </a:lvl2pPr>
            <a:lvl3pPr>
              <a:defRPr sz="2400"/>
            </a:lvl3pPr>
            <a:lvl4pPr>
              <a:defRPr sz="1999"/>
            </a:lvl4pPr>
            <a:lvl5pPr>
              <a:defRPr sz="1999"/>
            </a:lvl5pPr>
            <a:lvl6pPr>
              <a:defRPr sz="1999"/>
            </a:lvl6pPr>
            <a:lvl7pPr>
              <a:defRPr sz="1999"/>
            </a:lvl7pPr>
            <a:lvl8pPr>
              <a:defRPr sz="1999"/>
            </a:lvl8pPr>
            <a:lvl9pPr>
              <a:defRPr sz="199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7997" y="2237381"/>
            <a:ext cx="2487081" cy="7313498"/>
          </a:xfrm>
        </p:spPr>
        <p:txBody>
          <a:bodyPr/>
          <a:lstStyle>
            <a:lvl1pPr marL="0" indent="0">
              <a:buNone/>
              <a:defRPr sz="1400"/>
            </a:lvl1pPr>
            <a:lvl2pPr marL="457227" indent="0">
              <a:buNone/>
              <a:defRPr sz="1200"/>
            </a:lvl2pPr>
            <a:lvl3pPr marL="914453" indent="0">
              <a:buNone/>
              <a:defRPr sz="999"/>
            </a:lvl3pPr>
            <a:lvl4pPr marL="1371679" indent="0">
              <a:buNone/>
              <a:defRPr sz="900"/>
            </a:lvl4pPr>
            <a:lvl5pPr marL="1828903" indent="0">
              <a:buNone/>
              <a:defRPr sz="900"/>
            </a:lvl5pPr>
            <a:lvl6pPr marL="2286133" indent="0">
              <a:buNone/>
              <a:defRPr sz="900"/>
            </a:lvl6pPr>
            <a:lvl7pPr marL="2743360" indent="0">
              <a:buNone/>
              <a:defRPr sz="900"/>
            </a:lvl7pPr>
            <a:lvl8pPr marL="3200586" indent="0">
              <a:buNone/>
              <a:defRPr sz="900"/>
            </a:lvl8pPr>
            <a:lvl9pPr marL="365781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C1AFBF-C363-4ACF-A892-468AA6D49A40}" type="datetimeFigureOut">
              <a:rPr kumimoji="1" lang="ja-JP" altLang="en-US" smtClean="0"/>
              <a:t>2018/11/26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E35DE8-BCD2-4942-8CC2-75B6E36EAF4C}" type="slidenum">
              <a:rPr kumimoji="1" lang="ja-JP" altLang="en-US" smtClean="0"/>
              <a:t>‹#›</a:t>
            </a:fld>
            <a:endParaRPr kumimoji="1" lang="ja-JP" altLang="en-US"/>
          </a:p>
        </p:txBody>
      </p:sp>
    </p:spTree>
    <p:extLst>
      <p:ext uri="{BB962C8B-B14F-4D97-AF65-F5344CB8AC3E}">
        <p14:creationId xmlns:p14="http://schemas.microsoft.com/office/powerpoint/2010/main" val="3931931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51" y="7484292"/>
            <a:ext cx="4535805" cy="883561"/>
          </a:xfrm>
        </p:spPr>
        <p:txBody>
          <a:bodyPr anchor="b"/>
          <a:lstStyle>
            <a:lvl1pPr algn="l">
              <a:defRPr sz="1999"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1751" y="955333"/>
            <a:ext cx="4535805" cy="6415088"/>
          </a:xfrm>
        </p:spPr>
        <p:txBody>
          <a:bodyPr/>
          <a:lstStyle>
            <a:lvl1pPr marL="0" indent="0">
              <a:buNone/>
              <a:defRPr sz="3202"/>
            </a:lvl1pPr>
            <a:lvl2pPr marL="457227" indent="0">
              <a:buNone/>
              <a:defRPr sz="2800"/>
            </a:lvl2pPr>
            <a:lvl3pPr marL="914453" indent="0">
              <a:buNone/>
              <a:defRPr sz="2400"/>
            </a:lvl3pPr>
            <a:lvl4pPr marL="1371679" indent="0">
              <a:buNone/>
              <a:defRPr sz="1999"/>
            </a:lvl4pPr>
            <a:lvl5pPr marL="1828903" indent="0">
              <a:buNone/>
              <a:defRPr sz="1999"/>
            </a:lvl5pPr>
            <a:lvl6pPr marL="2286133" indent="0">
              <a:buNone/>
              <a:defRPr sz="1999"/>
            </a:lvl6pPr>
            <a:lvl7pPr marL="2743360" indent="0">
              <a:buNone/>
              <a:defRPr sz="1999"/>
            </a:lvl7pPr>
            <a:lvl8pPr marL="3200586" indent="0">
              <a:buNone/>
              <a:defRPr sz="1999"/>
            </a:lvl8pPr>
            <a:lvl9pPr marL="3657811" indent="0">
              <a:buNone/>
              <a:defRPr sz="1999"/>
            </a:lvl9pPr>
          </a:lstStyle>
          <a:p>
            <a:endParaRPr kumimoji="1" lang="ja-JP" altLang="en-US"/>
          </a:p>
        </p:txBody>
      </p:sp>
      <p:sp>
        <p:nvSpPr>
          <p:cNvPr id="4" name="テキスト プレースホルダー 3"/>
          <p:cNvSpPr>
            <a:spLocks noGrp="1"/>
          </p:cNvSpPr>
          <p:nvPr>
            <p:ph type="body" sz="half" idx="2"/>
          </p:nvPr>
        </p:nvSpPr>
        <p:spPr>
          <a:xfrm>
            <a:off x="1481751" y="8367847"/>
            <a:ext cx="4535805" cy="1254802"/>
          </a:xfrm>
        </p:spPr>
        <p:txBody>
          <a:bodyPr/>
          <a:lstStyle>
            <a:lvl1pPr marL="0" indent="0">
              <a:buNone/>
              <a:defRPr sz="1400"/>
            </a:lvl1pPr>
            <a:lvl2pPr marL="457227" indent="0">
              <a:buNone/>
              <a:defRPr sz="1200"/>
            </a:lvl2pPr>
            <a:lvl3pPr marL="914453" indent="0">
              <a:buNone/>
              <a:defRPr sz="999"/>
            </a:lvl3pPr>
            <a:lvl4pPr marL="1371679" indent="0">
              <a:buNone/>
              <a:defRPr sz="900"/>
            </a:lvl4pPr>
            <a:lvl5pPr marL="1828903" indent="0">
              <a:buNone/>
              <a:defRPr sz="900"/>
            </a:lvl5pPr>
            <a:lvl6pPr marL="2286133" indent="0">
              <a:buNone/>
              <a:defRPr sz="900"/>
            </a:lvl6pPr>
            <a:lvl7pPr marL="2743360" indent="0">
              <a:buNone/>
              <a:defRPr sz="900"/>
            </a:lvl7pPr>
            <a:lvl8pPr marL="3200586" indent="0">
              <a:buNone/>
              <a:defRPr sz="900"/>
            </a:lvl8pPr>
            <a:lvl9pPr marL="365781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C1AFBF-C363-4ACF-A892-468AA6D49A40}" type="datetimeFigureOut">
              <a:rPr kumimoji="1" lang="ja-JP" altLang="en-US" smtClean="0"/>
              <a:t>2018/11/26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E35DE8-BCD2-4942-8CC2-75B6E36EAF4C}" type="slidenum">
              <a:rPr kumimoji="1" lang="ja-JP" altLang="en-US" smtClean="0"/>
              <a:t>‹#›</a:t>
            </a:fld>
            <a:endParaRPr kumimoji="1" lang="ja-JP" altLang="en-US"/>
          </a:p>
        </p:txBody>
      </p:sp>
    </p:spTree>
    <p:extLst>
      <p:ext uri="{BB962C8B-B14F-4D97-AF65-F5344CB8AC3E}">
        <p14:creationId xmlns:p14="http://schemas.microsoft.com/office/powerpoint/2010/main" val="775027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80000"/>
                <a:satMod val="300000"/>
              </a:schemeClr>
            </a:gs>
            <a:gs pos="45000">
              <a:srgbClr val="FFFFCC"/>
            </a:gs>
            <a:gs pos="100000">
              <a:srgbClr val="FFFF99"/>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992" y="428168"/>
            <a:ext cx="6803709" cy="1781969"/>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92" y="2494773"/>
            <a:ext cx="6803709" cy="70561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7990" y="9909744"/>
            <a:ext cx="1763927" cy="569240"/>
          </a:xfrm>
          <a:prstGeom prst="rect">
            <a:avLst/>
          </a:prstGeom>
        </p:spPr>
        <p:txBody>
          <a:bodyPr vert="horz" lIns="91440" tIns="45720" rIns="91440" bIns="45720" rtlCol="0" anchor="ctr"/>
          <a:lstStyle>
            <a:lvl1pPr algn="l">
              <a:defRPr sz="1200">
                <a:solidFill>
                  <a:schemeClr val="tx1">
                    <a:tint val="75000"/>
                  </a:schemeClr>
                </a:solidFill>
              </a:defRPr>
            </a:lvl1pPr>
          </a:lstStyle>
          <a:p>
            <a:fld id="{ECC1AFBF-C363-4ACF-A892-468AA6D49A40}" type="datetimeFigureOut">
              <a:rPr kumimoji="1" lang="ja-JP" altLang="en-US" smtClean="0"/>
              <a:t>2018/11/26</a:t>
            </a:fld>
            <a:endParaRPr kumimoji="1" lang="ja-JP" altLang="en-US"/>
          </a:p>
        </p:txBody>
      </p:sp>
      <p:sp>
        <p:nvSpPr>
          <p:cNvPr id="5" name="フッター プレースホルダー 4"/>
          <p:cNvSpPr>
            <a:spLocks noGrp="1"/>
          </p:cNvSpPr>
          <p:nvPr>
            <p:ph type="ftr" sz="quarter" idx="3"/>
          </p:nvPr>
        </p:nvSpPr>
        <p:spPr>
          <a:xfrm>
            <a:off x="2582894" y="9909744"/>
            <a:ext cx="2393895" cy="56924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7771" y="9909744"/>
            <a:ext cx="1763927" cy="569240"/>
          </a:xfrm>
          <a:prstGeom prst="rect">
            <a:avLst/>
          </a:prstGeom>
        </p:spPr>
        <p:txBody>
          <a:bodyPr vert="horz" lIns="91440" tIns="45720" rIns="91440" bIns="45720" rtlCol="0" anchor="ctr"/>
          <a:lstStyle>
            <a:lvl1pPr algn="r">
              <a:defRPr sz="1200">
                <a:solidFill>
                  <a:schemeClr val="tx1">
                    <a:tint val="75000"/>
                  </a:schemeClr>
                </a:solidFill>
              </a:defRPr>
            </a:lvl1pPr>
          </a:lstStyle>
          <a:p>
            <a:fld id="{54E35DE8-BCD2-4942-8CC2-75B6E36EAF4C}" type="slidenum">
              <a:rPr kumimoji="1" lang="ja-JP" altLang="en-US" smtClean="0"/>
              <a:t>‹#›</a:t>
            </a:fld>
            <a:endParaRPr kumimoji="1" lang="ja-JP" altLang="en-US"/>
          </a:p>
        </p:txBody>
      </p:sp>
    </p:spTree>
    <p:extLst>
      <p:ext uri="{BB962C8B-B14F-4D97-AF65-F5344CB8AC3E}">
        <p14:creationId xmlns:p14="http://schemas.microsoft.com/office/powerpoint/2010/main" val="4105064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53" rtl="0" eaLnBrk="1" latinLnBrk="0" hangingPunct="1">
        <a:spcBef>
          <a:spcPct val="0"/>
        </a:spcBef>
        <a:buNone/>
        <a:defRPr kumimoji="1" sz="4400" kern="1200">
          <a:solidFill>
            <a:schemeClr val="tx1"/>
          </a:solidFill>
          <a:latin typeface="+mj-lt"/>
          <a:ea typeface="+mj-ea"/>
          <a:cs typeface="+mj-cs"/>
        </a:defRPr>
      </a:lvl1pPr>
    </p:titleStyle>
    <p:bodyStyle>
      <a:lvl1pPr marL="342921" indent="-342921" algn="l" defTabSz="914453" rtl="0" eaLnBrk="1" latinLnBrk="0" hangingPunct="1">
        <a:spcBef>
          <a:spcPct val="20000"/>
        </a:spcBef>
        <a:buFont typeface="Arial" panose="020B0604020202020204" pitchFamily="34" charset="0"/>
        <a:buChar char="•"/>
        <a:defRPr kumimoji="1" sz="3202" kern="1200">
          <a:solidFill>
            <a:schemeClr val="tx1"/>
          </a:solidFill>
          <a:latin typeface="+mn-lt"/>
          <a:ea typeface="+mn-ea"/>
          <a:cs typeface="+mn-cs"/>
        </a:defRPr>
      </a:lvl1pPr>
      <a:lvl2pPr marL="742993" indent="-285767" algn="l" defTabSz="914453"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66" indent="-228611" algn="l" defTabSz="914453"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94" indent="-228611" algn="l" defTabSz="91445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4pPr>
      <a:lvl5pPr marL="2057517" indent="-228611" algn="l" defTabSz="91445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5pPr>
      <a:lvl6pPr marL="2514745" indent="-228611" algn="l" defTabSz="91445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1970" indent="-228611" algn="l" defTabSz="91445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9197" indent="-228611" algn="l" defTabSz="91445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6423" indent="-228611" algn="l" defTabSz="91445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453" rtl="0" eaLnBrk="1" latinLnBrk="0" hangingPunct="1">
        <a:defRPr kumimoji="1" sz="1799" kern="1200">
          <a:solidFill>
            <a:schemeClr val="tx1"/>
          </a:solidFill>
          <a:latin typeface="+mn-lt"/>
          <a:ea typeface="+mn-ea"/>
          <a:cs typeface="+mn-cs"/>
        </a:defRPr>
      </a:lvl1pPr>
      <a:lvl2pPr marL="457227" algn="l" defTabSz="914453" rtl="0" eaLnBrk="1" latinLnBrk="0" hangingPunct="1">
        <a:defRPr kumimoji="1" sz="1799" kern="1200">
          <a:solidFill>
            <a:schemeClr val="tx1"/>
          </a:solidFill>
          <a:latin typeface="+mn-lt"/>
          <a:ea typeface="+mn-ea"/>
          <a:cs typeface="+mn-cs"/>
        </a:defRPr>
      </a:lvl2pPr>
      <a:lvl3pPr marL="914453" algn="l" defTabSz="914453" rtl="0" eaLnBrk="1" latinLnBrk="0" hangingPunct="1">
        <a:defRPr kumimoji="1" sz="1799" kern="1200">
          <a:solidFill>
            <a:schemeClr val="tx1"/>
          </a:solidFill>
          <a:latin typeface="+mn-lt"/>
          <a:ea typeface="+mn-ea"/>
          <a:cs typeface="+mn-cs"/>
        </a:defRPr>
      </a:lvl3pPr>
      <a:lvl4pPr marL="1371679" algn="l" defTabSz="914453" rtl="0" eaLnBrk="1" latinLnBrk="0" hangingPunct="1">
        <a:defRPr kumimoji="1" sz="1799" kern="1200">
          <a:solidFill>
            <a:schemeClr val="tx1"/>
          </a:solidFill>
          <a:latin typeface="+mn-lt"/>
          <a:ea typeface="+mn-ea"/>
          <a:cs typeface="+mn-cs"/>
        </a:defRPr>
      </a:lvl4pPr>
      <a:lvl5pPr marL="1828903" algn="l" defTabSz="914453" rtl="0" eaLnBrk="1" latinLnBrk="0" hangingPunct="1">
        <a:defRPr kumimoji="1" sz="1799" kern="1200">
          <a:solidFill>
            <a:schemeClr val="tx1"/>
          </a:solidFill>
          <a:latin typeface="+mn-lt"/>
          <a:ea typeface="+mn-ea"/>
          <a:cs typeface="+mn-cs"/>
        </a:defRPr>
      </a:lvl5pPr>
      <a:lvl6pPr marL="2286133" algn="l" defTabSz="914453" rtl="0" eaLnBrk="1" latinLnBrk="0" hangingPunct="1">
        <a:defRPr kumimoji="1" sz="1799" kern="1200">
          <a:solidFill>
            <a:schemeClr val="tx1"/>
          </a:solidFill>
          <a:latin typeface="+mn-lt"/>
          <a:ea typeface="+mn-ea"/>
          <a:cs typeface="+mn-cs"/>
        </a:defRPr>
      </a:lvl6pPr>
      <a:lvl7pPr marL="2743360" algn="l" defTabSz="914453" rtl="0" eaLnBrk="1" latinLnBrk="0" hangingPunct="1">
        <a:defRPr kumimoji="1" sz="1799" kern="1200">
          <a:solidFill>
            <a:schemeClr val="tx1"/>
          </a:solidFill>
          <a:latin typeface="+mn-lt"/>
          <a:ea typeface="+mn-ea"/>
          <a:cs typeface="+mn-cs"/>
        </a:defRPr>
      </a:lvl7pPr>
      <a:lvl8pPr marL="3200586" algn="l" defTabSz="914453" rtl="0" eaLnBrk="1" latinLnBrk="0" hangingPunct="1">
        <a:defRPr kumimoji="1" sz="1799" kern="1200">
          <a:solidFill>
            <a:schemeClr val="tx1"/>
          </a:solidFill>
          <a:latin typeface="+mn-lt"/>
          <a:ea typeface="+mn-ea"/>
          <a:cs typeface="+mn-cs"/>
        </a:defRPr>
      </a:lvl8pPr>
      <a:lvl9pPr marL="3657811" algn="l" defTabSz="914453"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cid:B20883E6-869C-4D11-98AE-7D414B7E174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8553" y="1115961"/>
            <a:ext cx="6984776" cy="2088232"/>
          </a:xfrm>
        </p:spPr>
        <p:txBody>
          <a:bodyPr vert="horz" lIns="0" tIns="42204" rIns="0" bIns="42204" rtlCol="0" anchor="ctr">
            <a:noAutofit/>
          </a:bodyPr>
          <a:lstStyle/>
          <a:p>
            <a:pPr algn="r">
              <a:lnSpc>
                <a:spcPts val="5199"/>
              </a:lnSpc>
            </a:pPr>
            <a:r>
              <a:rPr lang="ja-JP" altLang="en-US" sz="5001" b="1" spc="300" dirty="0">
                <a:solidFill>
                  <a:schemeClr val="accent6">
                    <a:lumMod val="75000"/>
                  </a:schemeClr>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肝がん・重度肝硬変</a:t>
            </a:r>
            <a:r>
              <a:rPr lang="ja-JP" altLang="en-US" sz="5001" b="1" spc="300" dirty="0">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5001" b="1" spc="300" dirty="0">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
            </a:r>
            <a:br>
              <a:rPr lang="en-US" altLang="ja-JP" sz="5001" b="1" spc="300" dirty="0">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5001" b="1" spc="300" dirty="0">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入院医療費への助成が受けられます</a:t>
            </a:r>
          </a:p>
        </p:txBody>
      </p:sp>
      <p:grpSp>
        <p:nvGrpSpPr>
          <p:cNvPr id="7" name="グループ化 6"/>
          <p:cNvGrpSpPr/>
          <p:nvPr/>
        </p:nvGrpSpPr>
        <p:grpSpPr>
          <a:xfrm>
            <a:off x="395719" y="3302327"/>
            <a:ext cx="6711089" cy="1147596"/>
            <a:chOff x="173542" y="3201362"/>
            <a:chExt cx="6495818" cy="902487"/>
          </a:xfrm>
        </p:grpSpPr>
        <p:sp>
          <p:nvSpPr>
            <p:cNvPr id="5" name="正方形/長方形 4"/>
            <p:cNvSpPr/>
            <p:nvPr/>
          </p:nvSpPr>
          <p:spPr>
            <a:xfrm>
              <a:off x="684312" y="3201362"/>
              <a:ext cx="5985048" cy="902487"/>
            </a:xfrm>
            <a:prstGeom prst="rect">
              <a:avLst/>
            </a:prstGeom>
            <a:solidFill>
              <a:schemeClr val="bg1"/>
            </a:solidFill>
            <a:ln w="444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799" b="1" u="sng" dirty="0">
                  <a:solidFill>
                    <a:schemeClr val="tx1"/>
                  </a:solidFill>
                  <a:latin typeface="HG丸ｺﾞｼｯｸM-PRO" panose="020F0600000000000000" pitchFamily="50" charset="-128"/>
                  <a:ea typeface="HG丸ｺﾞｼｯｸM-PRO" panose="020F0600000000000000" pitchFamily="50" charset="-128"/>
                </a:rPr>
                <a:t>以下のすべての条件を満たしている方</a:t>
              </a:r>
              <a:endParaRPr lang="ja-JP" altLang="en-US" sz="1599" u="sng"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73542" y="3201362"/>
              <a:ext cx="495672" cy="900000"/>
            </a:xfrm>
            <a:prstGeom prst="rect">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400" b="1" dirty="0">
                  <a:solidFill>
                    <a:schemeClr val="bg1"/>
                  </a:solidFill>
                  <a:latin typeface="HG丸ｺﾞｼｯｸM-PRO" panose="020F0600000000000000" pitchFamily="50" charset="-128"/>
                  <a:ea typeface="HG丸ｺﾞｼｯｸM-PRO" panose="020F0600000000000000" pitchFamily="50" charset="-128"/>
                </a:rPr>
                <a:t>対象者</a:t>
              </a:r>
            </a:p>
          </p:txBody>
        </p:sp>
        <p:sp>
          <p:nvSpPr>
            <p:cNvPr id="31" name="正方形/長方形 30"/>
            <p:cNvSpPr/>
            <p:nvPr/>
          </p:nvSpPr>
          <p:spPr>
            <a:xfrm>
              <a:off x="695211" y="3479860"/>
              <a:ext cx="5950043" cy="566282"/>
            </a:xfrm>
            <a:prstGeom prst="rect">
              <a:avLst/>
            </a:prstGeom>
            <a:noFill/>
            <a:ln w="444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67" indent="-285767">
                <a:lnSpc>
                  <a:spcPts val="1999"/>
                </a:lnSpc>
                <a:buFont typeface="Wingdings" panose="05000000000000000000" pitchFamily="2" charset="2"/>
                <a:buChar char="Ø"/>
              </a:pPr>
              <a:r>
                <a:rPr lang="ja-JP" altLang="en-US" sz="1599" dirty="0">
                  <a:solidFill>
                    <a:schemeClr val="tx1"/>
                  </a:solidFill>
                  <a:latin typeface="HG丸ｺﾞｼｯｸM-PRO" panose="020F0600000000000000" pitchFamily="50" charset="-128"/>
                  <a:ea typeface="HG丸ｺﾞｼｯｸM-PRO" panose="020F0600000000000000" pitchFamily="50" charset="-128"/>
                </a:rPr>
                <a:t>肝がん・重度肝硬変と診断</a:t>
              </a:r>
              <a:r>
                <a:rPr lang="ja-JP" altLang="en-US" sz="1599" dirty="0" smtClean="0">
                  <a:solidFill>
                    <a:schemeClr val="tx1"/>
                  </a:solidFill>
                  <a:latin typeface="HG丸ｺﾞｼｯｸM-PRO" panose="020F0600000000000000" pitchFamily="50" charset="-128"/>
                  <a:ea typeface="HG丸ｺﾞｼｯｸM-PRO" panose="020F0600000000000000" pitchFamily="50" charset="-128"/>
                </a:rPr>
                <a:t>され入院治療</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１</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599" dirty="0" smtClean="0">
                  <a:solidFill>
                    <a:schemeClr val="tx1"/>
                  </a:solidFill>
                  <a:latin typeface="HG丸ｺﾞｼｯｸM-PRO" panose="020F0600000000000000" pitchFamily="50" charset="-128"/>
                  <a:ea typeface="HG丸ｺﾞｼｯｸM-PRO" panose="020F0600000000000000" pitchFamily="50" charset="-128"/>
                </a:rPr>
                <a:t>を</a:t>
              </a:r>
              <a:r>
                <a:rPr lang="ja-JP" altLang="en-US" sz="1599" dirty="0">
                  <a:solidFill>
                    <a:schemeClr val="tx1"/>
                  </a:solidFill>
                  <a:latin typeface="HG丸ｺﾞｼｯｸM-PRO" panose="020F0600000000000000" pitchFamily="50" charset="-128"/>
                  <a:ea typeface="HG丸ｺﾞｼｯｸM-PRO" panose="020F0600000000000000" pitchFamily="50" charset="-128"/>
                </a:rPr>
                <a:t>受けている </a:t>
              </a:r>
              <a:endParaRPr lang="en-US" altLang="ja-JP" sz="1599" dirty="0">
                <a:solidFill>
                  <a:schemeClr val="tx1"/>
                </a:solidFill>
                <a:latin typeface="HG丸ｺﾞｼｯｸM-PRO" panose="020F0600000000000000" pitchFamily="50" charset="-128"/>
                <a:ea typeface="HG丸ｺﾞｼｯｸM-PRO" panose="020F0600000000000000" pitchFamily="50" charset="-128"/>
              </a:endParaRPr>
            </a:p>
            <a:p>
              <a:pPr marL="285767" indent="-285767">
                <a:lnSpc>
                  <a:spcPts val="1999"/>
                </a:lnSpc>
                <a:buFont typeface="Wingdings" panose="05000000000000000000" pitchFamily="2" charset="2"/>
                <a:buChar char="Ø"/>
              </a:pPr>
              <a:r>
                <a:rPr lang="ja-JP" altLang="en-US" sz="1599" dirty="0">
                  <a:solidFill>
                    <a:schemeClr val="tx1"/>
                  </a:solidFill>
                  <a:latin typeface="HG丸ｺﾞｼｯｸM-PRO" panose="020F0600000000000000" pitchFamily="50" charset="-128"/>
                  <a:ea typeface="HG丸ｺﾞｼｯｸM-PRO" panose="020F0600000000000000" pitchFamily="50" charset="-128"/>
                </a:rPr>
                <a:t>世帯年収が概ね</a:t>
              </a:r>
              <a:r>
                <a:rPr lang="en-US" altLang="ja-JP" sz="1599" dirty="0">
                  <a:solidFill>
                    <a:schemeClr val="tx1"/>
                  </a:solidFill>
                  <a:latin typeface="HG丸ｺﾞｼｯｸM-PRO" panose="020F0600000000000000" pitchFamily="50" charset="-128"/>
                  <a:ea typeface="HG丸ｺﾞｼｯｸM-PRO" panose="020F0600000000000000" pitchFamily="50" charset="-128"/>
                </a:rPr>
                <a:t>370</a:t>
              </a:r>
              <a:r>
                <a:rPr lang="ja-JP" altLang="en-US" sz="1599" dirty="0">
                  <a:solidFill>
                    <a:schemeClr val="tx1"/>
                  </a:solidFill>
                  <a:latin typeface="HG丸ｺﾞｼｯｸM-PRO" panose="020F0600000000000000" pitchFamily="50" charset="-128"/>
                  <a:ea typeface="HG丸ｺﾞｼｯｸM-PRO" panose="020F0600000000000000" pitchFamily="50" charset="-128"/>
                </a:rPr>
                <a:t>万円以下</a:t>
              </a:r>
            </a:p>
            <a:p>
              <a:pPr marL="285767" indent="-285767">
                <a:lnSpc>
                  <a:spcPts val="1999"/>
                </a:lnSpc>
                <a:buFont typeface="Wingdings" panose="05000000000000000000" pitchFamily="2" charset="2"/>
                <a:buChar char="Ø"/>
              </a:pPr>
              <a:r>
                <a:rPr lang="ja-JP" altLang="en-US" sz="1599" dirty="0" smtClean="0">
                  <a:solidFill>
                    <a:schemeClr val="tx1"/>
                  </a:solidFill>
                  <a:latin typeface="HG丸ｺﾞｼｯｸM-PRO" panose="020F0600000000000000" pitchFamily="50" charset="-128"/>
                  <a:ea typeface="HG丸ｺﾞｼｯｸM-PRO" panose="020F0600000000000000" pitchFamily="50" charset="-128"/>
                </a:rPr>
                <a:t>肝</a:t>
              </a:r>
              <a:r>
                <a:rPr lang="ja-JP" altLang="en-US" sz="1599" dirty="0">
                  <a:solidFill>
                    <a:schemeClr val="tx1"/>
                  </a:solidFill>
                  <a:latin typeface="HG丸ｺﾞｼｯｸM-PRO" panose="020F0600000000000000" pitchFamily="50" charset="-128"/>
                  <a:ea typeface="HG丸ｺﾞｼｯｸM-PRO" panose="020F0600000000000000" pitchFamily="50" charset="-128"/>
                </a:rPr>
                <a:t>がん・重度肝硬変</a:t>
              </a:r>
              <a:r>
                <a:rPr lang="ja-JP" altLang="en-US" sz="1599" dirty="0" smtClean="0">
                  <a:solidFill>
                    <a:schemeClr val="tx1"/>
                  </a:solidFill>
                  <a:latin typeface="HG丸ｺﾞｼｯｸM-PRO" panose="020F0600000000000000" pitchFamily="50" charset="-128"/>
                  <a:ea typeface="HG丸ｺﾞｼｯｸM-PRO" panose="020F0600000000000000" pitchFamily="50" charset="-128"/>
                </a:rPr>
                <a:t>の治療の研究</a:t>
              </a:r>
              <a:r>
                <a:rPr lang="ja-JP" altLang="en-US" sz="1599" dirty="0">
                  <a:solidFill>
                    <a:schemeClr val="tx1"/>
                  </a:solidFill>
                  <a:latin typeface="HG丸ｺﾞｼｯｸM-PRO" panose="020F0600000000000000" pitchFamily="50" charset="-128"/>
                  <a:ea typeface="HG丸ｺﾞｼｯｸM-PRO" panose="020F0600000000000000" pitchFamily="50" charset="-128"/>
                </a:rPr>
                <a:t>に</a:t>
              </a:r>
              <a:r>
                <a:rPr lang="ja-JP" altLang="en-US" sz="1599" dirty="0" smtClean="0">
                  <a:solidFill>
                    <a:schemeClr val="tx1"/>
                  </a:solidFill>
                  <a:latin typeface="HG丸ｺﾞｼｯｸM-PRO" panose="020F0600000000000000" pitchFamily="50" charset="-128"/>
                  <a:ea typeface="HG丸ｺﾞｼｯｸM-PRO" panose="020F0600000000000000" pitchFamily="50" charset="-128"/>
                </a:rPr>
                <a:t>協力していただける</a:t>
              </a:r>
              <a:endParaRPr lang="en-US" altLang="ja-JP" sz="1599"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3" name="角丸四角形吹き出し 2"/>
          <p:cNvSpPr/>
          <p:nvPr/>
        </p:nvSpPr>
        <p:spPr>
          <a:xfrm>
            <a:off x="683493" y="2500587"/>
            <a:ext cx="1728887" cy="575602"/>
          </a:xfrm>
          <a:prstGeom prst="wedgeRoundRectCallout">
            <a:avLst>
              <a:gd name="adj1" fmla="val -948"/>
              <a:gd name="adj2" fmla="val -67567"/>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latin typeface="HG丸ｺﾞｼｯｸM-PRO" panose="020F0600000000000000" pitchFamily="50" charset="-128"/>
                <a:ea typeface="HG丸ｺﾞｼｯｸM-PRO" panose="020F0600000000000000" pitchFamily="50" charset="-128"/>
              </a:rPr>
              <a:t>医療費の自己負担額</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が</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一定額を超えた</a:t>
            </a:r>
            <a:r>
              <a:rPr lang="ja-JP" altLang="en-US" sz="1100" dirty="0">
                <a:solidFill>
                  <a:schemeClr val="tx1"/>
                </a:solidFill>
                <a:latin typeface="HG丸ｺﾞｼｯｸM-PRO" panose="020F0600000000000000" pitchFamily="50" charset="-128"/>
                <a:ea typeface="HG丸ｺﾞｼｯｸM-PRO" panose="020F0600000000000000" pitchFamily="50" charset="-128"/>
              </a:rPr>
              <a:t>月が</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a:solidFill>
                  <a:schemeClr val="tx1"/>
                </a:solidFill>
                <a:latin typeface="HG丸ｺﾞｼｯｸM-PRO" panose="020F0600000000000000" pitchFamily="50" charset="-128"/>
                <a:ea typeface="HG丸ｺﾞｼｯｸM-PRO" panose="020F0600000000000000" pitchFamily="50" charset="-128"/>
              </a:rPr>
              <a:t>年</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４</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か月</a:t>
            </a:r>
            <a:r>
              <a:rPr lang="ja-JP" altLang="en-US" sz="1100" dirty="0">
                <a:solidFill>
                  <a:schemeClr val="tx1"/>
                </a:solidFill>
                <a:latin typeface="HG丸ｺﾞｼｯｸM-PRO" panose="020F0600000000000000" pitchFamily="50" charset="-128"/>
                <a:ea typeface="HG丸ｺﾞｼｯｸM-PRO" panose="020F0600000000000000" pitchFamily="50" charset="-128"/>
              </a:rPr>
              <a:t>以上ある場合</a:t>
            </a:r>
          </a:p>
        </p:txBody>
      </p:sp>
      <p:grpSp>
        <p:nvGrpSpPr>
          <p:cNvPr id="23" name="グループ化 22"/>
          <p:cNvGrpSpPr/>
          <p:nvPr/>
        </p:nvGrpSpPr>
        <p:grpSpPr>
          <a:xfrm>
            <a:off x="35421" y="5352405"/>
            <a:ext cx="7793466" cy="3641384"/>
            <a:chOff x="-150556" y="4566284"/>
            <a:chExt cx="7494798" cy="3641383"/>
          </a:xfrm>
        </p:grpSpPr>
        <p:grpSp>
          <p:nvGrpSpPr>
            <p:cNvPr id="21" name="グループ化 20"/>
            <p:cNvGrpSpPr/>
            <p:nvPr/>
          </p:nvGrpSpPr>
          <p:grpSpPr>
            <a:xfrm>
              <a:off x="-12910" y="4566284"/>
              <a:ext cx="7357152" cy="3641383"/>
              <a:chOff x="-12910" y="4379781"/>
              <a:chExt cx="7357152" cy="3641383"/>
            </a:xfrm>
          </p:grpSpPr>
          <p:sp>
            <p:nvSpPr>
              <p:cNvPr id="8" name="テキスト ボックス 7"/>
              <p:cNvSpPr txBox="1"/>
              <p:nvPr/>
            </p:nvSpPr>
            <p:spPr>
              <a:xfrm>
                <a:off x="-12910" y="4379781"/>
                <a:ext cx="7063343" cy="451406"/>
              </a:xfrm>
              <a:prstGeom prst="rect">
                <a:avLst/>
              </a:prstGeom>
              <a:noFill/>
            </p:spPr>
            <p:txBody>
              <a:bodyPr wrap="square" lIns="36003" rIns="36003" rtlCol="0" anchor="ctr">
                <a:spAutoFit/>
              </a:bodyPr>
              <a:lstStyle/>
              <a:p>
                <a:pPr algn="ctr">
                  <a:lnSpc>
                    <a:spcPts val="2800"/>
                  </a:lnSpc>
                </a:pPr>
                <a:r>
                  <a:rPr lang="ja-JP" altLang="en-US" sz="4400" b="1" spc="800" dirty="0">
                    <a:latin typeface="メイリオ" panose="020B0604030504040204" pitchFamily="50" charset="-128"/>
                    <a:ea typeface="メイリオ" panose="020B0604030504040204" pitchFamily="50" charset="-128"/>
                    <a:cs typeface="メイリオ" panose="020B0604030504040204" pitchFamily="50" charset="-128"/>
                  </a:rPr>
                  <a:t>利用の</a:t>
                </a:r>
                <a:r>
                  <a:rPr lang="ja-JP" altLang="en-US" sz="4400" b="1" spc="800" dirty="0" smtClean="0">
                    <a:latin typeface="メイリオ" panose="020B0604030504040204" pitchFamily="50" charset="-128"/>
                    <a:ea typeface="メイリオ" panose="020B0604030504040204" pitchFamily="50" charset="-128"/>
                    <a:cs typeface="メイリオ" panose="020B0604030504040204" pitchFamily="50" charset="-128"/>
                  </a:rPr>
                  <a:t>流れ</a:t>
                </a:r>
                <a:endParaRPr lang="en-US" altLang="ja-JP" sz="4400" b="1" spc="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103248" y="5158415"/>
                <a:ext cx="3225406" cy="703455"/>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499" dirty="0">
                    <a:solidFill>
                      <a:schemeClr val="tx1"/>
                    </a:solidFill>
                    <a:latin typeface="HG丸ｺﾞｼｯｸM-PRO" panose="020F0600000000000000" pitchFamily="50" charset="-128"/>
                    <a:ea typeface="HG丸ｺﾞｼｯｸM-PRO" panose="020F0600000000000000" pitchFamily="50" charset="-128"/>
                  </a:rPr>
                  <a:t>肝がん・重度肝硬変と診断されたら、指定医療機関で</a:t>
                </a:r>
                <a:r>
                  <a:rPr lang="ja-JP" altLang="en-US" sz="1499" u="heavy" dirty="0">
                    <a:solidFill>
                      <a:srgbClr val="C00000"/>
                    </a:solidFill>
                    <a:latin typeface="HG丸ｺﾞｼｯｸM-PRO" panose="020F0600000000000000" pitchFamily="50" charset="-128"/>
                    <a:ea typeface="HG丸ｺﾞｼｯｸM-PRO" panose="020F0600000000000000" pitchFamily="50" charset="-128"/>
                  </a:rPr>
                  <a:t>入院記録票</a:t>
                </a:r>
                <a:r>
                  <a:rPr lang="ja-JP" altLang="en-US" sz="1499" dirty="0" smtClean="0">
                    <a:solidFill>
                      <a:schemeClr val="tx1"/>
                    </a:solidFill>
                    <a:latin typeface="HG丸ｺﾞｼｯｸM-PRO" panose="020F0600000000000000" pitchFamily="50" charset="-128"/>
                    <a:ea typeface="HG丸ｺﾞｼｯｸM-PRO" panose="020F0600000000000000" pitchFamily="50" charset="-128"/>
                  </a:rPr>
                  <a:t>を受け取って</a:t>
                </a:r>
                <a:r>
                  <a:rPr lang="ja-JP" altLang="en-US" sz="1499" dirty="0">
                    <a:solidFill>
                      <a:schemeClr val="tx1"/>
                    </a:solidFill>
                    <a:latin typeface="HG丸ｺﾞｼｯｸM-PRO" panose="020F0600000000000000" pitchFamily="50" charset="-128"/>
                    <a:ea typeface="HG丸ｺﾞｼｯｸM-PRO" panose="020F0600000000000000" pitchFamily="50" charset="-128"/>
                  </a:rPr>
                  <a:t>下さい</a:t>
                </a:r>
              </a:p>
            </p:txBody>
          </p:sp>
          <p:sp>
            <p:nvSpPr>
              <p:cNvPr id="10" name="角丸四角形 9"/>
              <p:cNvSpPr/>
              <p:nvPr/>
            </p:nvSpPr>
            <p:spPr>
              <a:xfrm>
                <a:off x="103248" y="6061017"/>
                <a:ext cx="3238343" cy="706935"/>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99"/>
                  </a:lnSpc>
                </a:pPr>
                <a:r>
                  <a:rPr lang="ja-JP" altLang="en-US" sz="1499" dirty="0">
                    <a:solidFill>
                      <a:schemeClr val="tx1"/>
                    </a:solidFill>
                    <a:latin typeface="HG丸ｺﾞｼｯｸM-PRO" panose="020F0600000000000000" pitchFamily="50" charset="-128"/>
                    <a:ea typeface="HG丸ｺﾞｼｯｸM-PRO" panose="020F0600000000000000" pitchFamily="50" charset="-128"/>
                  </a:rPr>
                  <a:t>肝がん・重度肝硬変で入院する度に、指定医療機関で</a:t>
                </a:r>
                <a:r>
                  <a:rPr lang="ja-JP" altLang="en-US" sz="1499" u="heavy" dirty="0">
                    <a:solidFill>
                      <a:srgbClr val="C00000"/>
                    </a:solidFill>
                    <a:latin typeface="HG丸ｺﾞｼｯｸM-PRO" panose="020F0600000000000000" pitchFamily="50" charset="-128"/>
                    <a:ea typeface="HG丸ｺﾞｼｯｸM-PRO" panose="020F0600000000000000" pitchFamily="50" charset="-128"/>
                  </a:rPr>
                  <a:t>入院記録票</a:t>
                </a:r>
                <a:r>
                  <a:rPr lang="ja-JP" altLang="en-US" sz="1499" dirty="0">
                    <a:solidFill>
                      <a:schemeClr val="tx1"/>
                    </a:solidFill>
                    <a:latin typeface="HG丸ｺﾞｼｯｸM-PRO" panose="020F0600000000000000" pitchFamily="50" charset="-128"/>
                    <a:ea typeface="HG丸ｺﾞｼｯｸM-PRO" panose="020F0600000000000000" pitchFamily="50" charset="-128"/>
                  </a:rPr>
                  <a:t>に入院の記録をしてもらって</a:t>
                </a:r>
                <a:r>
                  <a:rPr lang="ja-JP" altLang="en-US" sz="1499" dirty="0" smtClean="0">
                    <a:solidFill>
                      <a:schemeClr val="tx1"/>
                    </a:solidFill>
                    <a:latin typeface="HG丸ｺﾞｼｯｸM-PRO" panose="020F0600000000000000" pitchFamily="50" charset="-128"/>
                    <a:ea typeface="HG丸ｺﾞｼｯｸM-PRO" panose="020F0600000000000000" pitchFamily="50" charset="-128"/>
                  </a:rPr>
                  <a:t>下さい</a:t>
                </a:r>
                <a:endParaRPr lang="ja-JP" altLang="en-US" sz="1499"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角丸四角形 10"/>
              <p:cNvSpPr/>
              <p:nvPr/>
            </p:nvSpPr>
            <p:spPr>
              <a:xfrm>
                <a:off x="3501007" y="5158416"/>
                <a:ext cx="3283739" cy="705866"/>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99"/>
                  </a:lnSpc>
                </a:pPr>
                <a:r>
                  <a:rPr lang="ja-JP" altLang="en-US" sz="1499" dirty="0">
                    <a:solidFill>
                      <a:schemeClr val="tx1"/>
                    </a:solidFill>
                    <a:latin typeface="HG丸ｺﾞｼｯｸM-PRO" panose="020F0600000000000000" pitchFamily="50" charset="-128"/>
                    <a:ea typeface="HG丸ｺﾞｼｯｸM-PRO" panose="020F0600000000000000" pitchFamily="50" charset="-128"/>
                  </a:rPr>
                  <a:t>指定医療機関の医師に</a:t>
                </a:r>
                <a:r>
                  <a:rPr lang="ja-JP" altLang="en-US" sz="1499" u="heavy" dirty="0">
                    <a:solidFill>
                      <a:srgbClr val="C00000"/>
                    </a:solidFill>
                    <a:latin typeface="HG丸ｺﾞｼｯｸM-PRO" panose="020F0600000000000000" pitchFamily="50" charset="-128"/>
                    <a:ea typeface="HG丸ｺﾞｼｯｸM-PRO" panose="020F0600000000000000" pitchFamily="50" charset="-128"/>
                  </a:rPr>
                  <a:t>臨床調査個人票（診断書）</a:t>
                </a:r>
                <a:r>
                  <a:rPr lang="ja-JP" altLang="en-US" sz="1499" dirty="0">
                    <a:solidFill>
                      <a:schemeClr val="tx1"/>
                    </a:solidFill>
                    <a:latin typeface="HG丸ｺﾞｼｯｸM-PRO" panose="020F0600000000000000" pitchFamily="50" charset="-128"/>
                    <a:ea typeface="HG丸ｺﾞｼｯｸM-PRO" panose="020F0600000000000000" pitchFamily="50" charset="-128"/>
                  </a:rPr>
                  <a:t>を記載してもらった上で、</a:t>
                </a:r>
                <a:r>
                  <a:rPr lang="ja-JP" altLang="en-US" sz="1499" u="heavy" dirty="0">
                    <a:solidFill>
                      <a:srgbClr val="C00000"/>
                    </a:solidFill>
                    <a:latin typeface="HG丸ｺﾞｼｯｸM-PRO" panose="020F0600000000000000" pitchFamily="50" charset="-128"/>
                    <a:ea typeface="HG丸ｺﾞｼｯｸM-PRO" panose="020F0600000000000000" pitchFamily="50" charset="-128"/>
                  </a:rPr>
                  <a:t>同意書</a:t>
                </a:r>
                <a:r>
                  <a:rPr lang="ja-JP" altLang="en-US" sz="1499" dirty="0">
                    <a:solidFill>
                      <a:schemeClr val="tx1"/>
                    </a:solidFill>
                    <a:latin typeface="HG丸ｺﾞｼｯｸM-PRO" panose="020F0600000000000000" pitchFamily="50" charset="-128"/>
                    <a:ea typeface="HG丸ｺﾞｼｯｸM-PRO" panose="020F0600000000000000" pitchFamily="50" charset="-128"/>
                  </a:rPr>
                  <a:t>に署名して下さい</a:t>
                </a:r>
              </a:p>
            </p:txBody>
          </p:sp>
          <p:sp>
            <p:nvSpPr>
              <p:cNvPr id="12" name="角丸四角形 11"/>
              <p:cNvSpPr/>
              <p:nvPr/>
            </p:nvSpPr>
            <p:spPr>
              <a:xfrm>
                <a:off x="3501006" y="6061017"/>
                <a:ext cx="3283740" cy="701230"/>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99"/>
                  </a:lnSpc>
                </a:pPr>
                <a:r>
                  <a:rPr lang="ja-JP" altLang="en-US" sz="1499" u="sng" dirty="0" smtClean="0">
                    <a:solidFill>
                      <a:srgbClr val="C00000"/>
                    </a:solidFill>
                    <a:latin typeface="HG丸ｺﾞｼｯｸM-PRO" panose="020F0600000000000000" pitchFamily="50" charset="-128"/>
                    <a:ea typeface="HG丸ｺﾞｼｯｸM-PRO" panose="020F0600000000000000" pitchFamily="50" charset="-128"/>
                  </a:rPr>
                  <a:t>臨床調査個人票や同意書、入院記録票</a:t>
                </a:r>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２</a:t>
                </a:r>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499" dirty="0" smtClean="0">
                    <a:solidFill>
                      <a:schemeClr val="tx1"/>
                    </a:solidFill>
                    <a:latin typeface="HG丸ｺﾞｼｯｸM-PRO" panose="020F0600000000000000" pitchFamily="50" charset="-128"/>
                    <a:ea typeface="HG丸ｺﾞｼｯｸM-PRO" panose="020F0600000000000000" pitchFamily="50" charset="-128"/>
                  </a:rPr>
                  <a:t>など</a:t>
                </a:r>
                <a:r>
                  <a:rPr lang="ja-JP" altLang="en-US" sz="1499" dirty="0">
                    <a:solidFill>
                      <a:schemeClr val="tx1"/>
                    </a:solidFill>
                    <a:latin typeface="HG丸ｺﾞｼｯｸM-PRO" panose="020F0600000000000000" pitchFamily="50" charset="-128"/>
                    <a:ea typeface="HG丸ｺﾞｼｯｸM-PRO" panose="020F0600000000000000" pitchFamily="50" charset="-128"/>
                  </a:rPr>
                  <a:t>を添えて都道府県に申請して、</a:t>
                </a:r>
                <a:r>
                  <a:rPr lang="ja-JP" altLang="en-US" sz="1499" u="heavy" dirty="0" smtClean="0">
                    <a:solidFill>
                      <a:srgbClr val="C00000"/>
                    </a:solidFill>
                    <a:latin typeface="HG丸ｺﾞｼｯｸM-PRO" panose="020F0600000000000000" pitchFamily="50" charset="-128"/>
                    <a:ea typeface="HG丸ｺﾞｼｯｸM-PRO" panose="020F0600000000000000" pitchFamily="50" charset="-128"/>
                  </a:rPr>
                  <a:t>参加者証</a:t>
                </a:r>
                <a:r>
                  <a:rPr lang="ja-JP" altLang="en-US" sz="1499" dirty="0" smtClean="0">
                    <a:solidFill>
                      <a:schemeClr val="tx1"/>
                    </a:solidFill>
                    <a:latin typeface="HG丸ｺﾞｼｯｸM-PRO" panose="020F0600000000000000" pitchFamily="50" charset="-128"/>
                    <a:ea typeface="HG丸ｺﾞｼｯｸM-PRO" panose="020F0600000000000000" pitchFamily="50" charset="-128"/>
                  </a:rPr>
                  <a:t>を</a:t>
                </a:r>
                <a:r>
                  <a:rPr lang="ja-JP" altLang="en-US" sz="1499" dirty="0">
                    <a:solidFill>
                      <a:schemeClr val="tx1"/>
                    </a:solidFill>
                    <a:latin typeface="HG丸ｺﾞｼｯｸM-PRO" panose="020F0600000000000000" pitchFamily="50" charset="-128"/>
                    <a:ea typeface="HG丸ｺﾞｼｯｸM-PRO" panose="020F0600000000000000" pitchFamily="50" charset="-128"/>
                  </a:rPr>
                  <a:t>受け取って</a:t>
                </a:r>
                <a:r>
                  <a:rPr lang="ja-JP" altLang="en-US" sz="1499" dirty="0" smtClean="0">
                    <a:solidFill>
                      <a:schemeClr val="tx1"/>
                    </a:solidFill>
                    <a:latin typeface="HG丸ｺﾞｼｯｸM-PRO" panose="020F0600000000000000" pitchFamily="50" charset="-128"/>
                    <a:ea typeface="HG丸ｺﾞｼｯｸM-PRO" panose="020F0600000000000000" pitchFamily="50" charset="-128"/>
                  </a:rPr>
                  <a:t>下さい</a:t>
                </a:r>
                <a:endParaRPr lang="ja-JP" altLang="en-US" sz="1499"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角丸四角形 12"/>
              <p:cNvSpPr/>
              <p:nvPr/>
            </p:nvSpPr>
            <p:spPr>
              <a:xfrm>
                <a:off x="103248" y="6940242"/>
                <a:ext cx="6666096" cy="701230"/>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nSpc>
                    <a:spcPts val="1599"/>
                  </a:lnSpc>
                </a:pPr>
                <a:r>
                  <a:rPr lang="ja-JP" altLang="en-US" sz="1499" dirty="0">
                    <a:solidFill>
                      <a:schemeClr val="tx1"/>
                    </a:solidFill>
                    <a:latin typeface="HG丸ｺﾞｼｯｸM-PRO" panose="020F0600000000000000" pitchFamily="50" charset="-128"/>
                    <a:ea typeface="HG丸ｺﾞｼｯｸM-PRO" panose="020F0600000000000000" pitchFamily="50" charset="-128"/>
                  </a:rPr>
                  <a:t>肝がん・重度肝硬変で入院して</a:t>
                </a:r>
                <a:r>
                  <a:rPr lang="ja-JP" altLang="en-US" sz="1499" u="heavy" dirty="0">
                    <a:solidFill>
                      <a:srgbClr val="C00000"/>
                    </a:solidFill>
                    <a:latin typeface="HG丸ｺﾞｼｯｸM-PRO" panose="020F0600000000000000" pitchFamily="50" charset="-128"/>
                    <a:ea typeface="HG丸ｺﾞｼｯｸM-PRO" panose="020F0600000000000000" pitchFamily="50" charset="-128"/>
                  </a:rPr>
                  <a:t>自己負担額が高額療養費の基準額を超えた月</a:t>
                </a:r>
                <a:r>
                  <a:rPr lang="ja-JP" altLang="en-US" sz="1499" u="heavy" dirty="0" smtClean="0">
                    <a:solidFill>
                      <a:srgbClr val="C00000"/>
                    </a:solidFill>
                    <a:latin typeface="HG丸ｺﾞｼｯｸM-PRO" panose="020F0600000000000000" pitchFamily="50" charset="-128"/>
                    <a:ea typeface="HG丸ｺﾞｼｯｸM-PRO" panose="020F0600000000000000" pitchFamily="50" charset="-128"/>
                  </a:rPr>
                  <a:t>が過去１２月で既に３月以上</a:t>
                </a:r>
                <a:r>
                  <a:rPr lang="ja-JP" altLang="en-US" sz="1499" dirty="0" smtClean="0">
                    <a:solidFill>
                      <a:schemeClr val="tx1"/>
                    </a:solidFill>
                    <a:latin typeface="HG丸ｺﾞｼｯｸM-PRO" panose="020F0600000000000000" pitchFamily="50" charset="-128"/>
                    <a:ea typeface="HG丸ｺﾞｼｯｸM-PRO" panose="020F0600000000000000" pitchFamily="50" charset="-128"/>
                  </a:rPr>
                  <a:t>あるときに、</a:t>
                </a:r>
                <a:r>
                  <a:rPr lang="ja-JP" altLang="en-US" sz="1499" dirty="0">
                    <a:solidFill>
                      <a:schemeClr val="tx1"/>
                    </a:solidFill>
                    <a:latin typeface="HG丸ｺﾞｼｯｸM-PRO" panose="020F0600000000000000" pitchFamily="50" charset="-128"/>
                    <a:ea typeface="HG丸ｺﾞｼｯｸM-PRO" panose="020F0600000000000000" pitchFamily="50" charset="-128"/>
                  </a:rPr>
                  <a:t>４</a:t>
                </a:r>
                <a:r>
                  <a:rPr lang="ja-JP" altLang="en-US" sz="1499" dirty="0" smtClean="0">
                    <a:solidFill>
                      <a:schemeClr val="tx1"/>
                    </a:solidFill>
                    <a:latin typeface="HG丸ｺﾞｼｯｸM-PRO" panose="020F0600000000000000" pitchFamily="50" charset="-128"/>
                    <a:ea typeface="HG丸ｺﾞｼｯｸM-PRO" panose="020F0600000000000000" pitchFamily="50" charset="-128"/>
                  </a:rPr>
                  <a:t>月目</a:t>
                </a:r>
                <a:r>
                  <a:rPr lang="ja-JP" altLang="en-US" sz="1499" dirty="0">
                    <a:solidFill>
                      <a:schemeClr val="tx1"/>
                    </a:solidFill>
                    <a:latin typeface="HG丸ｺﾞｼｯｸM-PRO" panose="020F0600000000000000" pitchFamily="50" charset="-128"/>
                    <a:ea typeface="HG丸ｺﾞｼｯｸM-PRO" panose="020F0600000000000000" pitchFamily="50" charset="-128"/>
                  </a:rPr>
                  <a:t>から</a:t>
                </a:r>
                <a:r>
                  <a:rPr lang="ja-JP" altLang="en-US" sz="1499" b="1" dirty="0">
                    <a:solidFill>
                      <a:srgbClr val="C00000"/>
                    </a:solidFill>
                    <a:uFill>
                      <a:solidFill>
                        <a:srgbClr val="C00000"/>
                      </a:solidFill>
                    </a:uFill>
                    <a:latin typeface="HG丸ｺﾞｼｯｸM-PRO" panose="020F0600000000000000" pitchFamily="50" charset="-128"/>
                    <a:ea typeface="HG丸ｺﾞｼｯｸM-PRO" panose="020F0600000000000000" pitchFamily="50" charset="-128"/>
                  </a:rPr>
                  <a:t>自己負担額が月１万円</a:t>
                </a:r>
                <a:r>
                  <a:rPr lang="ja-JP" altLang="en-US" sz="1499" dirty="0">
                    <a:solidFill>
                      <a:schemeClr val="tx1"/>
                    </a:solidFill>
                    <a:latin typeface="HG丸ｺﾞｼｯｸM-PRO" panose="020F0600000000000000" pitchFamily="50" charset="-128"/>
                    <a:ea typeface="HG丸ｺﾞｼｯｸM-PRO" panose="020F0600000000000000" pitchFamily="50" charset="-128"/>
                  </a:rPr>
                  <a:t>となるように助成を受けることができます</a:t>
                </a:r>
              </a:p>
            </p:txBody>
          </p:sp>
          <p:sp>
            <p:nvSpPr>
              <p:cNvPr id="20" name="テキスト ボックス 19"/>
              <p:cNvSpPr txBox="1"/>
              <p:nvPr/>
            </p:nvSpPr>
            <p:spPr>
              <a:xfrm>
                <a:off x="688408" y="7621054"/>
                <a:ext cx="6655834" cy="400110"/>
              </a:xfrm>
              <a:prstGeom prst="rect">
                <a:avLst/>
              </a:prstGeom>
              <a:noFill/>
            </p:spPr>
            <p:txBody>
              <a:bodyPr wrap="square" rtlCol="0">
                <a:spAutoFit/>
              </a:bodyPr>
              <a:lstStyle/>
              <a:p>
                <a:pPr>
                  <a:lnSpc>
                    <a:spcPts val="1200"/>
                  </a:lnSpc>
                </a:pP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２　参加者証の申請には</a:t>
                </a:r>
                <a:r>
                  <a:rPr lang="ja-JP" altLang="en-US" sz="1200" dirty="0" smtClean="0">
                    <a:latin typeface="HG丸ｺﾞｼｯｸM-PRO" panose="020F0600000000000000" pitchFamily="50" charset="-128"/>
                    <a:ea typeface="HG丸ｺﾞｼｯｸM-PRO" panose="020F0600000000000000" pitchFamily="50" charset="-128"/>
                  </a:rPr>
                  <a:t>、自己負担額が高額療養費の基準額を超えた月が</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2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３月以上あることが記載された入院</a:t>
                </a:r>
                <a:r>
                  <a:rPr lang="ja-JP" altLang="en-US" sz="1200" dirty="0">
                    <a:latin typeface="HG丸ｺﾞｼｯｸM-PRO" panose="020F0600000000000000" pitchFamily="50" charset="-128"/>
                    <a:ea typeface="HG丸ｺﾞｼｯｸM-PRO" panose="020F0600000000000000" pitchFamily="50" charset="-128"/>
                  </a:rPr>
                  <a:t>記録票が必要です</a:t>
                </a:r>
                <a:r>
                  <a:rPr lang="ja-JP" altLang="en-US" sz="1200" dirty="0" smtClean="0">
                    <a:latin typeface="HG丸ｺﾞｼｯｸM-PRO" panose="020F0600000000000000" pitchFamily="50" charset="-128"/>
                    <a:ea typeface="HG丸ｺﾞｼｯｸM-PRO" panose="020F0600000000000000" pitchFamily="50" charset="-128"/>
                  </a:rPr>
                  <a:t>。</a:t>
                </a:r>
                <a:endParaRPr lang="ja-JP" altLang="en-US" sz="1200" dirty="0">
                  <a:latin typeface="HG丸ｺﾞｼｯｸM-PRO" panose="020F0600000000000000" pitchFamily="50" charset="-128"/>
                  <a:ea typeface="HG丸ｺﾞｼｯｸM-PRO" panose="020F0600000000000000" pitchFamily="50" charset="-128"/>
                </a:endParaRPr>
              </a:p>
            </p:txBody>
          </p:sp>
        </p:grpSp>
        <p:sp>
          <p:nvSpPr>
            <p:cNvPr id="15" name="テキスト ボックス 14"/>
            <p:cNvSpPr txBox="1"/>
            <p:nvPr/>
          </p:nvSpPr>
          <p:spPr>
            <a:xfrm>
              <a:off x="-150556" y="5058636"/>
              <a:ext cx="3751368" cy="338426"/>
            </a:xfrm>
            <a:prstGeom prst="rect">
              <a:avLst/>
            </a:prstGeom>
            <a:noFill/>
          </p:spPr>
          <p:txBody>
            <a:bodyPr wrap="square" rtlCol="0">
              <a:spAutoFit/>
            </a:bodyPr>
            <a:lstStyle/>
            <a:p>
              <a:pPr algn="ctr"/>
              <a:r>
                <a:rPr lang="ja-JP" altLang="en-US" sz="1599" b="1" dirty="0" smtClean="0">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599" b="1" dirty="0">
                  <a:latin typeface="メイリオ" panose="020B0604030504040204" pitchFamily="50" charset="-128"/>
                  <a:ea typeface="メイリオ" panose="020B0604030504040204" pitchFamily="50" charset="-128"/>
                  <a:cs typeface="メイリオ" panose="020B0604030504040204" pitchFamily="50" charset="-128"/>
                </a:rPr>
                <a:t>指定医療</a:t>
              </a:r>
              <a:r>
                <a:rPr lang="ja-JP" altLang="en-US" sz="1599" b="1" dirty="0" smtClean="0">
                  <a:latin typeface="メイリオ" panose="020B0604030504040204" pitchFamily="50" charset="-128"/>
                  <a:ea typeface="メイリオ" panose="020B0604030504040204" pitchFamily="50" charset="-128"/>
                  <a:cs typeface="メイリオ" panose="020B0604030504040204" pitchFamily="50" charset="-128"/>
                </a:rPr>
                <a:t>機関で</a:t>
              </a:r>
              <a:r>
                <a:rPr lang="ja-JP" altLang="en-US" sz="1599" b="1" dirty="0" smtClean="0">
                  <a:latin typeface="メイリオ" panose="020B0604030504040204" pitchFamily="50" charset="-128"/>
                  <a:ea typeface="メイリオ" panose="020B0604030504040204" pitchFamily="50" charset="-128"/>
                  <a:cs typeface="メイリオ" panose="020B0604030504040204" pitchFamily="50" charset="-128"/>
                </a:rPr>
                <a:t>入院状況</a:t>
              </a:r>
              <a:r>
                <a:rPr lang="ja-JP" altLang="en-US" sz="1599" b="1" dirty="0">
                  <a:latin typeface="メイリオ" panose="020B0604030504040204" pitchFamily="50" charset="-128"/>
                  <a:ea typeface="メイリオ" panose="020B0604030504040204" pitchFamily="50" charset="-128"/>
                  <a:cs typeface="メイリオ" panose="020B0604030504040204" pitchFamily="50" charset="-128"/>
                </a:rPr>
                <a:t>を記録します</a:t>
              </a:r>
            </a:p>
          </p:txBody>
        </p:sp>
        <p:sp>
          <p:nvSpPr>
            <p:cNvPr id="24" name="テキスト ボックス 23"/>
            <p:cNvSpPr txBox="1"/>
            <p:nvPr/>
          </p:nvSpPr>
          <p:spPr>
            <a:xfrm>
              <a:off x="3476892" y="5058636"/>
              <a:ext cx="3168352" cy="338426"/>
            </a:xfrm>
            <a:prstGeom prst="rect">
              <a:avLst/>
            </a:prstGeom>
            <a:noFill/>
          </p:spPr>
          <p:txBody>
            <a:bodyPr wrap="square" rtlCol="0">
              <a:spAutoFit/>
            </a:bodyPr>
            <a:lstStyle/>
            <a:p>
              <a:pPr algn="ctr"/>
              <a:r>
                <a:rPr lang="ja-JP" altLang="en-US" sz="1599" b="1" dirty="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599" b="1" dirty="0" smtClean="0">
                  <a:latin typeface="メイリオ" panose="020B0604030504040204" pitchFamily="50" charset="-128"/>
                  <a:ea typeface="メイリオ" panose="020B0604030504040204" pitchFamily="50" charset="-128"/>
                  <a:cs typeface="メイリオ" panose="020B0604030504040204" pitchFamily="50" charset="-128"/>
                </a:rPr>
                <a:t>助成希望者が申請手続</a:t>
              </a:r>
              <a:r>
                <a:rPr lang="ja-JP" altLang="en-US" sz="1599" b="1" dirty="0">
                  <a:latin typeface="メイリオ" panose="020B0604030504040204" pitchFamily="50" charset="-128"/>
                  <a:ea typeface="メイリオ" panose="020B0604030504040204" pitchFamily="50" charset="-128"/>
                  <a:cs typeface="メイリオ" panose="020B0604030504040204" pitchFamily="50" charset="-128"/>
                </a:rPr>
                <a:t>をします</a:t>
              </a:r>
            </a:p>
          </p:txBody>
        </p:sp>
      </p:grpSp>
      <p:sp>
        <p:nvSpPr>
          <p:cNvPr id="27" name="正方形/長方形 26"/>
          <p:cNvSpPr/>
          <p:nvPr/>
        </p:nvSpPr>
        <p:spPr>
          <a:xfrm>
            <a:off x="241143" y="515729"/>
            <a:ext cx="3009157" cy="523220"/>
          </a:xfrm>
          <a:prstGeom prst="rect">
            <a:avLst/>
          </a:prstGeom>
          <a:noFill/>
        </p:spPr>
        <p:txBody>
          <a:bodyPr wrap="none" lIns="91440" tIns="45720" rIns="91440" bIns="45720">
            <a:spAutoFit/>
          </a:bodyPr>
          <a:lstStyle/>
          <a:p>
            <a:pPr algn="ctr"/>
            <a:r>
              <a:rPr lang="ja-JP" altLang="en-US" sz="28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平成</a:t>
            </a:r>
            <a:r>
              <a:rPr lang="en-US" altLang="ja-JP" sz="28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30</a:t>
            </a:r>
            <a:r>
              <a:rPr lang="ja-JP" altLang="en-US" sz="28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年</a:t>
            </a:r>
            <a:r>
              <a:rPr lang="en-US" altLang="ja-JP" sz="28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12</a:t>
            </a:r>
            <a:r>
              <a:rPr lang="ja-JP" altLang="en-US" sz="28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月から</a:t>
            </a:r>
          </a:p>
        </p:txBody>
      </p:sp>
      <p:pic>
        <p:nvPicPr>
          <p:cNvPr id="33" name="図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23151" y="4890751"/>
            <a:ext cx="1000219" cy="930350"/>
          </a:xfrm>
          <a:prstGeom prst="rect">
            <a:avLst/>
          </a:prstGeom>
        </p:spPr>
      </p:pic>
      <p:sp>
        <p:nvSpPr>
          <p:cNvPr id="4" name="テキスト ボックス 3"/>
          <p:cNvSpPr txBox="1"/>
          <p:nvPr/>
        </p:nvSpPr>
        <p:spPr>
          <a:xfrm>
            <a:off x="934676" y="4456715"/>
            <a:ext cx="5832569" cy="425758"/>
          </a:xfrm>
          <a:prstGeom prst="rect">
            <a:avLst/>
          </a:prstGeom>
          <a:noFill/>
        </p:spPr>
        <p:txBody>
          <a:bodyPr wrap="square" rtlCol="0">
            <a:spAutoFit/>
          </a:bodyPr>
          <a:lstStyle/>
          <a:p>
            <a:pPr>
              <a:lnSpc>
                <a:spcPts val="1300"/>
              </a:lnSpc>
            </a:pPr>
            <a:r>
              <a:rPr lang="en-US" altLang="ja-JP" sz="1200" spc="-50" dirty="0" smtClean="0">
                <a:latin typeface="HG丸ｺﾞｼｯｸM-PRO" panose="020F0600000000000000" pitchFamily="50" charset="-128"/>
                <a:ea typeface="HG丸ｺﾞｼｯｸM-PRO" panose="020F0600000000000000" pitchFamily="50" charset="-128"/>
              </a:rPr>
              <a:t>※</a:t>
            </a:r>
            <a:r>
              <a:rPr lang="ja-JP" altLang="en-US" sz="1200" spc="-50" dirty="0" smtClean="0">
                <a:latin typeface="HG丸ｺﾞｼｯｸM-PRO" panose="020F0600000000000000" pitchFamily="50" charset="-128"/>
                <a:ea typeface="HG丸ｺﾞｼｯｸM-PRO" panose="020F0600000000000000" pitchFamily="50" charset="-128"/>
              </a:rPr>
              <a:t>１　</a:t>
            </a:r>
            <a:r>
              <a:rPr lang="en-US" altLang="ja-JP" sz="1200" spc="-50" dirty="0" smtClean="0">
                <a:latin typeface="HG丸ｺﾞｼｯｸM-PRO" panose="020F0600000000000000" pitchFamily="50" charset="-128"/>
                <a:ea typeface="HG丸ｺﾞｼｯｸM-PRO" panose="020F0600000000000000" pitchFamily="50" charset="-128"/>
              </a:rPr>
              <a:t>B</a:t>
            </a:r>
            <a:r>
              <a:rPr lang="ja-JP" altLang="en-US" sz="1200" spc="-50" dirty="0">
                <a:latin typeface="HG丸ｺﾞｼｯｸM-PRO" panose="020F0600000000000000" pitchFamily="50" charset="-128"/>
                <a:ea typeface="HG丸ｺﾞｼｯｸM-PRO" panose="020F0600000000000000" pitchFamily="50" charset="-128"/>
              </a:rPr>
              <a:t>型・</a:t>
            </a:r>
            <a:r>
              <a:rPr lang="en-US" altLang="ja-JP" sz="1200" spc="-50" dirty="0">
                <a:latin typeface="HG丸ｺﾞｼｯｸM-PRO" panose="020F0600000000000000" pitchFamily="50" charset="-128"/>
                <a:ea typeface="HG丸ｺﾞｼｯｸM-PRO" panose="020F0600000000000000" pitchFamily="50" charset="-128"/>
              </a:rPr>
              <a:t>C</a:t>
            </a:r>
            <a:r>
              <a:rPr lang="ja-JP" altLang="en-US" sz="1200" spc="-50" dirty="0">
                <a:latin typeface="HG丸ｺﾞｼｯｸM-PRO" panose="020F0600000000000000" pitchFamily="50" charset="-128"/>
                <a:ea typeface="HG丸ｺﾞｼｯｸM-PRO" panose="020F0600000000000000" pitchFamily="50" charset="-128"/>
              </a:rPr>
              <a:t>型肝炎ウイルスに起因する肝がんまたは重度肝硬変の治療のために、</a:t>
            </a:r>
          </a:p>
          <a:p>
            <a:pPr>
              <a:lnSpc>
                <a:spcPts val="1300"/>
              </a:lnSpc>
            </a:pPr>
            <a:r>
              <a:rPr lang="ja-JP" altLang="en-US" sz="1200" spc="-50" dirty="0">
                <a:latin typeface="HG丸ｺﾞｼｯｸM-PRO" panose="020F0600000000000000" pitchFamily="50" charset="-128"/>
                <a:ea typeface="HG丸ｺﾞｼｯｸM-PRO" panose="020F0600000000000000" pitchFamily="50" charset="-128"/>
              </a:rPr>
              <a:t>　　　都道府県が指定する医療機関（指定医療機関）に入院している場合が対象です</a:t>
            </a:r>
            <a:r>
              <a:rPr lang="ja-JP" altLang="en-US" sz="1200" spc="-50" dirty="0" smtClean="0">
                <a:latin typeface="HG丸ｺﾞｼｯｸM-PRO" panose="020F0600000000000000" pitchFamily="50" charset="-128"/>
                <a:ea typeface="HG丸ｺﾞｼｯｸM-PRO" panose="020F0600000000000000" pitchFamily="50" charset="-128"/>
              </a:rPr>
              <a:t>。</a:t>
            </a:r>
            <a:endParaRPr lang="ja-JP" altLang="en-US" sz="1200" spc="-50" dirty="0">
              <a:latin typeface="HG丸ｺﾞｼｯｸM-PRO" panose="020F0600000000000000" pitchFamily="50" charset="-128"/>
              <a:ea typeface="HG丸ｺﾞｼｯｸM-PRO" panose="020F0600000000000000" pitchFamily="50" charset="-128"/>
            </a:endParaRPr>
          </a:p>
        </p:txBody>
      </p:sp>
      <p:sp>
        <p:nvSpPr>
          <p:cNvPr id="34" name="正方形/長方形 33"/>
          <p:cNvSpPr/>
          <p:nvPr/>
        </p:nvSpPr>
        <p:spPr>
          <a:xfrm>
            <a:off x="2412380" y="9407759"/>
            <a:ext cx="4953872" cy="961503"/>
          </a:xfrm>
          <a:prstGeom prst="rect">
            <a:avLst/>
          </a:prstGeom>
          <a:ln w="1270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800" dirty="0" smtClean="0">
                <a:latin typeface="ＤＦ特太ゴシック体" panose="020B0509000000000000" pitchFamily="49" charset="-128"/>
                <a:ea typeface="ＤＦ特太ゴシック体" panose="020B0509000000000000" pitchFamily="49" charset="-128"/>
              </a:rPr>
              <a:t>熊本県 健康福祉部 健康</a:t>
            </a:r>
            <a:r>
              <a:rPr lang="ja-JP" altLang="en-US" sz="1800" dirty="0" smtClean="0">
                <a:latin typeface="ＤＦ特太ゴシック体" panose="020B0509000000000000" pitchFamily="49" charset="-128"/>
                <a:ea typeface="ＤＦ特太ゴシック体" panose="020B0509000000000000" pitchFamily="49" charset="-128"/>
              </a:rPr>
              <a:t>危機管理課</a:t>
            </a:r>
            <a:endParaRPr lang="en-US" altLang="ja-JP" sz="1800" dirty="0" smtClean="0">
              <a:latin typeface="ＤＦ特太ゴシック体" panose="020B0509000000000000" pitchFamily="49" charset="-128"/>
              <a:ea typeface="ＤＦ特太ゴシック体" panose="020B0509000000000000" pitchFamily="49" charset="-128"/>
            </a:endParaRPr>
          </a:p>
          <a:p>
            <a:pPr algn="ctr"/>
            <a:r>
              <a:rPr kumimoji="1" lang="ja-JP" altLang="en-US" sz="1800" dirty="0" smtClean="0">
                <a:latin typeface="ＤＦ特太ゴシック体" panose="020B0509000000000000" pitchFamily="49" charset="-128"/>
                <a:ea typeface="ＤＦ特太ゴシック体" panose="020B0509000000000000" pitchFamily="49" charset="-128"/>
              </a:rPr>
              <a:t>感染症・新型インフルエンザ対策班</a:t>
            </a:r>
            <a:endParaRPr kumimoji="1" lang="en-US" altLang="ja-JP" sz="1800" dirty="0" smtClean="0">
              <a:latin typeface="ＤＦ特太ゴシック体" panose="020B0509000000000000" pitchFamily="49" charset="-128"/>
              <a:ea typeface="ＤＦ特太ゴシック体" panose="020B0509000000000000" pitchFamily="49" charset="-128"/>
            </a:endParaRPr>
          </a:p>
          <a:p>
            <a:pPr algn="ctr"/>
            <a:r>
              <a:rPr lang="ja-JP" altLang="en-US" sz="1800" dirty="0" smtClean="0">
                <a:latin typeface="ＤＦ特太ゴシック体" panose="020B0509000000000000" pitchFamily="49" charset="-128"/>
                <a:ea typeface="ＤＦ特太ゴシック体" panose="020B0509000000000000" pitchFamily="49" charset="-128"/>
              </a:rPr>
              <a:t>ＴＥＬ：０９６－３３３－２７８３</a:t>
            </a:r>
            <a:endParaRPr kumimoji="1" lang="ja-JP" altLang="en-US" sz="1800" dirty="0">
              <a:latin typeface="ＤＦ特太ゴシック体" panose="020B0509000000000000" pitchFamily="49" charset="-128"/>
              <a:ea typeface="ＤＦ特太ゴシック体" panose="020B0509000000000000" pitchFamily="49" charset="-128"/>
            </a:endParaRPr>
          </a:p>
        </p:txBody>
      </p:sp>
      <p:sp>
        <p:nvSpPr>
          <p:cNvPr id="35" name="メモ 34"/>
          <p:cNvSpPr/>
          <p:nvPr/>
        </p:nvSpPr>
        <p:spPr>
          <a:xfrm>
            <a:off x="305714" y="9056802"/>
            <a:ext cx="1754775" cy="1215592"/>
          </a:xfrm>
          <a:prstGeom prst="foldedCorner">
            <a:avLst>
              <a:gd name="adj" fmla="val 18096"/>
            </a:avLst>
          </a:prstGeom>
          <a:solidFill>
            <a:srgbClr val="FFFFCC"/>
          </a:solidFill>
          <a:ln w="6350" cmpd="sng">
            <a:solidFill>
              <a:schemeClr val="tx1"/>
            </a:solidFill>
            <a:prstDash val="sysDot"/>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36000" tIns="72000" rIns="36000" bIns="0" numCol="1" spcCol="0" rtlCol="0" fromWordArt="0" anchor="t" anchorCtr="0" forceAA="0" compatLnSpc="1">
            <a:prstTxWarp prst="textNoShape">
              <a:avLst/>
            </a:prstTxWarp>
            <a:noAutofit/>
          </a:bodyPr>
          <a:lstStyle/>
          <a:p>
            <a:r>
              <a:rPr lang="ja-JP" altLang="en-US" sz="1000" dirty="0" smtClean="0">
                <a:latin typeface="メイリオ" panose="020B0604030504040204" pitchFamily="50" charset="-128"/>
                <a:ea typeface="メイリオ" panose="020B0604030504040204" pitchFamily="50" charset="-128"/>
              </a:rPr>
              <a:t>肝炎情報センターの「</a:t>
            </a:r>
            <a:r>
              <a:rPr lang="ja-JP" altLang="en-US" sz="1000" dirty="0">
                <a:latin typeface="メイリオ" panose="020B0604030504040204" pitchFamily="50" charset="-128"/>
                <a:ea typeface="メイリオ" panose="020B0604030504040204" pitchFamily="50" charset="-128"/>
              </a:rPr>
              <a:t>肝炎医療</a:t>
            </a:r>
            <a:r>
              <a:rPr lang="ja-JP" altLang="en-US" sz="1000" dirty="0" smtClean="0">
                <a:latin typeface="メイリオ" panose="020B0604030504040204" pitchFamily="50" charset="-128"/>
                <a:ea typeface="メイリオ" panose="020B0604030504040204" pitchFamily="50" charset="-128"/>
              </a:rPr>
              <a:t>ナビゲーションシステム」（</a:t>
            </a:r>
            <a:r>
              <a:rPr lang="ja-JP" altLang="en-US" sz="1000" dirty="0">
                <a:latin typeface="メイリオ" panose="020B0604030504040204" pitchFamily="50" charset="-128"/>
                <a:ea typeface="メイリオ" panose="020B0604030504040204" pitchFamily="50" charset="-128"/>
              </a:rPr>
              <a:t>肝ナビ</a:t>
            </a:r>
            <a:r>
              <a:rPr lang="ja-JP" altLang="en-US" sz="1000" dirty="0" smtClean="0">
                <a:latin typeface="メイリオ" panose="020B0604030504040204" pitchFamily="50" charset="-128"/>
                <a:ea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から、全国</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の指定医療</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機関を検索</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できます。</a:t>
            </a:r>
            <a:endParaRPr lang="ja-JP" altLang="en-US" sz="1000" dirty="0">
              <a:latin typeface="メイリオ" panose="020B0604030504040204" pitchFamily="50" charset="-128"/>
              <a:ea typeface="メイリオ" panose="020B0604030504040204" pitchFamily="50" charset="-128"/>
            </a:endParaRPr>
          </a:p>
        </p:txBody>
      </p:sp>
      <p:pic>
        <p:nvPicPr>
          <p:cNvPr id="36" name="F362F976-A87B-4826-ABD9-4D41DAAEA6A6" descr="cid:B20883E6-869C-4D11-98AE-7D414B7E1747"/>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064859" y="9401117"/>
            <a:ext cx="781050" cy="781050"/>
          </a:xfrm>
          <a:prstGeom prst="rect">
            <a:avLst/>
          </a:prstGeom>
          <a:noFill/>
          <a:extLst>
            <a:ext uri="{909E8E84-426E-40DD-AFC4-6F175D3DCCD1}">
              <a14:hiddenFill xmlns:a14="http://schemas.microsoft.com/office/drawing/2010/main">
                <a:solidFill>
                  <a:srgbClr val="FFFFFF"/>
                </a:solidFill>
              </a14:hiddenFill>
            </a:ext>
          </a:extLst>
        </p:spPr>
      </p:pic>
      <p:sp>
        <p:nvSpPr>
          <p:cNvPr id="38" name="正方形/長方形 37"/>
          <p:cNvSpPr/>
          <p:nvPr/>
        </p:nvSpPr>
        <p:spPr>
          <a:xfrm>
            <a:off x="2195661" y="9029230"/>
            <a:ext cx="5035418" cy="361763"/>
          </a:xfrm>
          <a:prstGeom prst="rect">
            <a:avLst/>
          </a:prstGeom>
          <a:noFill/>
          <a:ln w="12700">
            <a:noFill/>
          </a:ln>
        </p:spPr>
        <p:style>
          <a:lnRef idx="2">
            <a:schemeClr val="dk1"/>
          </a:lnRef>
          <a:fillRef idx="1">
            <a:schemeClr val="lt1"/>
          </a:fillRef>
          <a:effectRef idx="0">
            <a:schemeClr val="dk1"/>
          </a:effectRef>
          <a:fontRef idx="minor">
            <a:schemeClr val="dk1"/>
          </a:fontRef>
        </p:style>
        <p:txBody>
          <a:bodyPr lIns="108000" tIns="0" rIns="0" bIns="0" rtlCol="0" anchor="ctr"/>
          <a:lstStyle/>
          <a:p>
            <a:r>
              <a:rPr lang="ja-JP" altLang="en-US" sz="16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詳しくは以下</a:t>
            </a:r>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の担当まで</a:t>
            </a:r>
            <a:r>
              <a:rPr lang="ja-JP" altLang="en-US" sz="16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お問い合わせ</a:t>
            </a:r>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ください</a:t>
            </a:r>
          </a:p>
        </p:txBody>
      </p:sp>
      <p:cxnSp>
        <p:nvCxnSpPr>
          <p:cNvPr id="32" name="直線コネクタ 31"/>
          <p:cNvCxnSpPr/>
          <p:nvPr/>
        </p:nvCxnSpPr>
        <p:spPr>
          <a:xfrm flipV="1">
            <a:off x="4833556" y="8375611"/>
            <a:ext cx="1909136" cy="6388"/>
          </a:xfrm>
          <a:prstGeom prst="line">
            <a:avLst/>
          </a:prstGeom>
          <a:ln w="31750" cmpd="dbl"/>
        </p:spPr>
        <p:style>
          <a:lnRef idx="1">
            <a:schemeClr val="accent2"/>
          </a:lnRef>
          <a:fillRef idx="0">
            <a:schemeClr val="accent2"/>
          </a:fillRef>
          <a:effectRef idx="0">
            <a:schemeClr val="accent2"/>
          </a:effectRef>
          <a:fontRef idx="minor">
            <a:schemeClr val="tx1"/>
          </a:fontRef>
        </p:style>
      </p:cxnSp>
      <p:sp>
        <p:nvSpPr>
          <p:cNvPr id="40" name="ストライプ矢印 39"/>
          <p:cNvSpPr/>
          <p:nvPr/>
        </p:nvSpPr>
        <p:spPr>
          <a:xfrm rot="8270065">
            <a:off x="3658374" y="7662088"/>
            <a:ext cx="348247" cy="370239"/>
          </a:xfrm>
          <a:prstGeom prst="stripedRightArrow">
            <a:avLst>
              <a:gd name="adj1" fmla="val 55503"/>
              <a:gd name="adj2" fmla="val 6143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
        <p:nvSpPr>
          <p:cNvPr id="41" name="ストライプ矢印 40"/>
          <p:cNvSpPr/>
          <p:nvPr/>
        </p:nvSpPr>
        <p:spPr>
          <a:xfrm>
            <a:off x="3591085" y="7211019"/>
            <a:ext cx="348247" cy="370239"/>
          </a:xfrm>
          <a:prstGeom prst="stripedRightArrow">
            <a:avLst>
              <a:gd name="adj1" fmla="val 55503"/>
              <a:gd name="adj2" fmla="val 6143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
        <p:nvSpPr>
          <p:cNvPr id="42" name="ストライプ矢印 41"/>
          <p:cNvSpPr/>
          <p:nvPr/>
        </p:nvSpPr>
        <p:spPr>
          <a:xfrm rot="5400000">
            <a:off x="1856905" y="6751617"/>
            <a:ext cx="348247" cy="370239"/>
          </a:xfrm>
          <a:prstGeom prst="stripedRightArrow">
            <a:avLst>
              <a:gd name="adj1" fmla="val 55503"/>
              <a:gd name="adj2" fmla="val 6143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
        <p:nvSpPr>
          <p:cNvPr id="43" name="ストライプ矢印 42"/>
          <p:cNvSpPr/>
          <p:nvPr/>
        </p:nvSpPr>
        <p:spPr>
          <a:xfrm rot="5400000">
            <a:off x="5365672" y="6762738"/>
            <a:ext cx="348247" cy="370239"/>
          </a:xfrm>
          <a:prstGeom prst="stripedRightArrow">
            <a:avLst>
              <a:gd name="adj1" fmla="val 55503"/>
              <a:gd name="adj2" fmla="val 6143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Tree>
    <p:extLst>
      <p:ext uri="{BB962C8B-B14F-4D97-AF65-F5344CB8AC3E}">
        <p14:creationId xmlns:p14="http://schemas.microsoft.com/office/powerpoint/2010/main" val="3789903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TotalTime>
  <Words>289</Words>
  <Application>Microsoft Office PowerPoint</Application>
  <PresentationFormat>ユーザー設定</PresentationFormat>
  <Paragraphs>31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肝がん・重度肝硬変の 入院医療費への助成が受けられます</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肝がん・重度肝硬変の 入院医療費への助成 が</dc:title>
  <dc:creator>厚生労働省ネットワークシステム</dc:creator>
  <cp:lastModifiedBy>kumamoto</cp:lastModifiedBy>
  <cp:revision>49</cp:revision>
  <cp:lastPrinted>2018-11-26T04:23:54Z</cp:lastPrinted>
  <dcterms:created xsi:type="dcterms:W3CDTF">2018-05-31T07:07:34Z</dcterms:created>
  <dcterms:modified xsi:type="dcterms:W3CDTF">2018-11-26T04:30:37Z</dcterms:modified>
</cp:coreProperties>
</file>