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9144000" cy="6858000" type="screen4x3"/>
  <p:notesSz cx="10234613" cy="71024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RAKIRA230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999" cy="356768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838" y="0"/>
            <a:ext cx="4434999" cy="356768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E712E088-C2C0-4E16-9786-0B4A4A11CC4E}" type="datetimeFigureOut">
              <a:rPr kumimoji="1" lang="ja-JP" altLang="en-US" smtClean="0"/>
              <a:t>2021/1/6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19488" y="887413"/>
            <a:ext cx="3195637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8067"/>
            <a:ext cx="8187690" cy="2796599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745708"/>
            <a:ext cx="4434999" cy="356767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838" y="6745708"/>
            <a:ext cx="4434999" cy="356767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88CF9BF6-A942-45B2-A99B-7EFE16CF1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712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16025" y="765175"/>
            <a:ext cx="5108575" cy="3832225"/>
          </a:xfrm>
        </p:spPr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85362" fontAlgn="base">
              <a:spcBef>
                <a:spcPct val="0"/>
              </a:spcBef>
              <a:spcAft>
                <a:spcPct val="0"/>
              </a:spcAft>
              <a:defRPr/>
            </a:pPr>
            <a:fld id="{EC20383E-FBA8-4BC3-9BA5-27668B12A746}" type="slidenum">
              <a:rPr lang="en-US" altLang="ja-JP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pPr defTabSz="985362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ja-JP">
              <a:solidFill>
                <a:srgbClr val="000000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9737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0549" y="2329688"/>
            <a:ext cx="7362901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MS UI Gothic"/>
                <a:cs typeface="MS UI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01696" y="4537075"/>
            <a:ext cx="4340606" cy="6972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MS UI Gothic"/>
                <a:cs typeface="MS UI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99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52525"/>
                </a:solidFill>
                <a:latin typeface="Heisei Kaku Gothic Std W5"/>
                <a:cs typeface="Heisei Kaku Gothic Std W5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99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52525"/>
                </a:solidFill>
                <a:latin typeface="Heisei Kaku Gothic Std W5"/>
                <a:cs typeface="Heisei Kaku Gothic Std W5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5881" y="1663369"/>
            <a:ext cx="3394710" cy="4050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MS UI Gothic"/>
                <a:cs typeface="MS UI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99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52525"/>
                </a:solidFill>
                <a:latin typeface="Heisei Kaku Gothic Std W5"/>
                <a:cs typeface="Heisei Kaku Gothic Std W5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99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99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48788" y="80517"/>
            <a:ext cx="3820159" cy="92333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81500" cy="1534266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4"/>
            <a:ext cx="4381500" cy="1534266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77940"/>
            <a:ext cx="2103120" cy="276999"/>
          </a:xfrm>
        </p:spPr>
        <p:txBody>
          <a:bodyPr/>
          <a:lstStyle/>
          <a:p>
            <a:r>
              <a:rPr kumimoji="1" lang="en-US" altLang="ja-JP"/>
              <a:t>2019/1/16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08960" y="6377940"/>
            <a:ext cx="2926080" cy="276999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866505" y="6516573"/>
            <a:ext cx="179704" cy="923330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528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48788" y="80517"/>
            <a:ext cx="3820159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252525"/>
                </a:solidFill>
                <a:latin typeface="Heisei Kaku Gothic Std W5"/>
                <a:cs typeface="Heisei Kaku Gothic Std W5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85872" y="2853054"/>
            <a:ext cx="4572254" cy="1384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6505" y="6516573"/>
            <a:ext cx="179704" cy="351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99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グループ化 18"/>
          <p:cNvGrpSpPr/>
          <p:nvPr/>
        </p:nvGrpSpPr>
        <p:grpSpPr>
          <a:xfrm>
            <a:off x="6992756" y="692702"/>
            <a:ext cx="1768188" cy="1489093"/>
            <a:chOff x="6531416" y="-67448"/>
            <a:chExt cx="1757298" cy="1675795"/>
          </a:xfrm>
        </p:grpSpPr>
        <p:pic>
          <p:nvPicPr>
            <p:cNvPr id="121" name="Picture 24" descr="老人ホーム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1416" y="-67448"/>
              <a:ext cx="1757298" cy="1389939"/>
            </a:xfrm>
            <a:prstGeom prst="rect">
              <a:avLst/>
            </a:prstGeom>
            <a:noFill/>
          </p:spPr>
        </p:pic>
        <p:sp>
          <p:nvSpPr>
            <p:cNvPr id="146" name="正方形/長方形 145"/>
            <p:cNvSpPr/>
            <p:nvPr/>
          </p:nvSpPr>
          <p:spPr>
            <a:xfrm>
              <a:off x="6582064" y="1206031"/>
              <a:ext cx="1628025" cy="402316"/>
            </a:xfrm>
            <a:prstGeom prst="rect">
              <a:avLst/>
            </a:prstGeom>
            <a:noFill/>
            <a:ln w="3175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ja-JP" altLang="en-US" sz="1015" dirty="0">
                  <a:solidFill>
                    <a:srgbClr val="EEECE1">
                      <a:lumMod val="10000"/>
                    </a:srgbClr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日中活動サービス事業所</a:t>
              </a:r>
              <a:endParaRPr lang="en-US" altLang="ja-JP" sz="1015" dirty="0">
                <a:solidFill>
                  <a:srgbClr val="EEECE1">
                    <a:lumMod val="10000"/>
                  </a:srgb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ja-JP" sz="1015" dirty="0">
                  <a:solidFill>
                    <a:srgbClr val="EEECE1">
                      <a:lumMod val="10000"/>
                    </a:srgbClr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GH</a:t>
              </a:r>
              <a:r>
                <a:rPr lang="ja-JP" altLang="en-US" sz="1015" dirty="0">
                  <a:solidFill>
                    <a:srgbClr val="EEECE1">
                      <a:lumMod val="10000"/>
                    </a:srgbClr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事業所　</a:t>
              </a:r>
            </a:p>
          </p:txBody>
        </p:sp>
      </p:grpSp>
      <p:sp>
        <p:nvSpPr>
          <p:cNvPr id="52" name="コンテンツ プレースホルダ 2"/>
          <p:cNvSpPr txBox="1">
            <a:spLocks/>
          </p:cNvSpPr>
          <p:nvPr/>
        </p:nvSpPr>
        <p:spPr bwMode="auto">
          <a:xfrm>
            <a:off x="548767" y="669112"/>
            <a:ext cx="1968147" cy="4116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cmpd="dbl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4083">
              <a:defRPr/>
            </a:pPr>
            <a:r>
              <a:rPr lang="ja-JP" altLang="en-US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面的整備型</a:t>
            </a:r>
            <a:endParaRPr lang="en-US" altLang="ja-JP" dirty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2409" y="228600"/>
            <a:ext cx="251863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有明圏域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地域生活支援拠点等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円/楕円 14"/>
          <p:cNvSpPr/>
          <p:nvPr/>
        </p:nvSpPr>
        <p:spPr>
          <a:xfrm>
            <a:off x="1599172" y="1062331"/>
            <a:ext cx="5562600" cy="547602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角丸四角形 147"/>
          <p:cNvSpPr/>
          <p:nvPr/>
        </p:nvSpPr>
        <p:spPr>
          <a:xfrm>
            <a:off x="0" y="2784149"/>
            <a:ext cx="2527854" cy="1765459"/>
          </a:xfrm>
          <a:prstGeom prst="roundRect">
            <a:avLst/>
          </a:prstGeom>
          <a:solidFill>
            <a:srgbClr val="FFC000"/>
          </a:solidFill>
          <a:ln w="38100" cap="flat" cmpd="sng" algn="ctr">
            <a:solidFill>
              <a:sysClr val="window" lastClr="FFFFFF"/>
            </a:solidFill>
            <a:prstDash val="solid"/>
            <a:headEnd type="none" w="med" len="med"/>
            <a:tailEnd type="arrow" w="med" len="med"/>
          </a:ln>
          <a:effectLst/>
        </p:spPr>
        <p:txBody>
          <a:bodyPr vert="horz" lIns="84397" tIns="42198" rIns="84397" bIns="42198" rtlCol="0" anchor="ctr"/>
          <a:lstStyle/>
          <a:p>
            <a:pPr algn="ctr" defTabSz="844083">
              <a:defRPr/>
            </a:pPr>
            <a:endParaRPr kumimoji="0" lang="en-US" altLang="ja-JP" sz="1200" b="1" kern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defTabSz="844083">
              <a:defRPr/>
            </a:pPr>
            <a:r>
              <a:rPr kumimoji="0" lang="en-US" altLang="ja-JP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0" lang="ja-JP" altLang="en-US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専門的人材の確保・育成</a:t>
            </a:r>
            <a:r>
              <a:rPr kumimoji="0" lang="en-US" altLang="ja-JP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 algn="ctr" defTabSz="844083">
              <a:defRPr/>
            </a:pPr>
            <a:r>
              <a:rPr lang="ja-JP" altLang="en-US" sz="1200" spc="2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UI Gothic"/>
              </a:rPr>
              <a:t>・</a:t>
            </a:r>
            <a:r>
              <a:rPr lang="ja-JP" altLang="en-US" sz="1200" spc="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UI Gothic"/>
              </a:rPr>
              <a:t>医療的</a:t>
            </a:r>
            <a:r>
              <a:rPr lang="ja-JP" altLang="en-US" sz="1200" spc="4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UI Gothic"/>
              </a:rPr>
              <a:t>ケ</a:t>
            </a:r>
            <a:r>
              <a:rPr lang="ja-JP" altLang="en-US" sz="1200" spc="6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UI Gothic"/>
              </a:rPr>
              <a:t>ア対応事業所</a:t>
            </a:r>
            <a:endParaRPr kumimoji="0" lang="en-US" altLang="ja-JP" sz="1200" kern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defTabSz="844083">
              <a:defRPr/>
            </a:pPr>
            <a:r>
              <a:rPr kumimoji="0" lang="ja-JP" altLang="en-US" sz="1200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・相談支援専門員のスキルアップ研修（ともいき定例会議）</a:t>
            </a:r>
            <a:endParaRPr kumimoji="0" lang="en-US" altLang="ja-JP" sz="1200" kern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defTabSz="844083">
              <a:defRPr/>
            </a:pPr>
            <a:r>
              <a:rPr kumimoji="0" lang="ja-JP" altLang="en-US" sz="1200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・事業所職員のスキルアップ研修（全体研修や各部会等）</a:t>
            </a:r>
            <a:r>
              <a:rPr lang="ja-JP" altLang="en-US" sz="1200" spc="2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UI Gothic"/>
              </a:rPr>
              <a:t>　　　</a:t>
            </a:r>
            <a:endParaRPr lang="en-US" altLang="ja-JP" sz="1200" spc="25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MS UI Gothic"/>
            </a:endParaRPr>
          </a:p>
          <a:p>
            <a:pPr defTabSz="844083">
              <a:defRPr/>
            </a:pPr>
            <a:endParaRPr kumimoji="0" lang="ja-JP" altLang="en-US" sz="1200" kern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8" name="角丸四角形 107"/>
          <p:cNvSpPr/>
          <p:nvPr/>
        </p:nvSpPr>
        <p:spPr>
          <a:xfrm>
            <a:off x="2939086" y="174073"/>
            <a:ext cx="3162265" cy="1426127"/>
          </a:xfrm>
          <a:prstGeom prst="roundRect">
            <a:avLst/>
          </a:prstGeom>
          <a:solidFill>
            <a:srgbClr val="FFC000"/>
          </a:solidFill>
          <a:ln w="38100" cap="flat" cmpd="sng" algn="ctr">
            <a:solidFill>
              <a:sysClr val="window" lastClr="FFFFFF"/>
            </a:solidFill>
            <a:prstDash val="solid"/>
            <a:headEnd type="none" w="med" len="med"/>
            <a:tailEnd type="arrow" w="med" len="med"/>
          </a:ln>
          <a:effectLst/>
        </p:spPr>
        <p:txBody>
          <a:bodyPr vert="horz" lIns="84397" tIns="42198" rIns="84397" bIns="42198" rtlCol="0" anchor="ctr"/>
          <a:lstStyle/>
          <a:p>
            <a:pPr algn="ctr" defTabSz="844083">
              <a:defRPr/>
            </a:pPr>
            <a:r>
              <a:rPr kumimoji="0" lang="en-US" altLang="ja-JP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0" lang="ja-JP" altLang="en-US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体験の機会・場</a:t>
            </a:r>
            <a:r>
              <a:rPr kumimoji="0" lang="en-US" altLang="ja-JP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 defTabSz="844083">
              <a:defRPr/>
            </a:pPr>
            <a:r>
              <a:rPr kumimoji="0" lang="ja-JP" altLang="en-US" sz="1200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kumimoji="0" lang="en-US" altLang="ja-JP" sz="1200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GH</a:t>
            </a:r>
          </a:p>
          <a:p>
            <a:pPr defTabSz="844083">
              <a:defRPr/>
            </a:pPr>
            <a:r>
              <a:rPr kumimoji="0" lang="ja-JP" altLang="en-US" sz="1200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・生活介護</a:t>
            </a:r>
            <a:endParaRPr kumimoji="0" lang="en-US" altLang="ja-JP" sz="1200" kern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844083">
              <a:defRPr/>
            </a:pPr>
            <a:r>
              <a:rPr kumimoji="0" lang="ja-JP" altLang="en-US" sz="1200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・就労継続支援</a:t>
            </a:r>
            <a:endParaRPr kumimoji="0" lang="en-US" altLang="ja-JP" sz="1200" kern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844083">
              <a:defRPr/>
            </a:pPr>
            <a:r>
              <a:rPr kumimoji="0" lang="ja-JP" altLang="en-US" sz="1200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・自立訓練等</a:t>
            </a:r>
            <a:endParaRPr kumimoji="0" lang="en-US" altLang="ja-JP" sz="1200" kern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844083">
              <a:defRPr/>
            </a:pPr>
            <a:r>
              <a:rPr kumimoji="0" lang="ja-JP" altLang="en-US" sz="1200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・地域移行支援プロジェクトチーム</a:t>
            </a:r>
            <a:endParaRPr kumimoji="0" lang="en-US" altLang="ja-JP" sz="1200" kern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148191" y="4623688"/>
            <a:ext cx="1894567" cy="1663521"/>
            <a:chOff x="110125" y="3552727"/>
            <a:chExt cx="2095183" cy="2070988"/>
          </a:xfrm>
        </p:grpSpPr>
        <p:sp>
          <p:nvSpPr>
            <p:cNvPr id="143" name="正方形/長方形 142"/>
            <p:cNvSpPr/>
            <p:nvPr/>
          </p:nvSpPr>
          <p:spPr>
            <a:xfrm>
              <a:off x="110125" y="4791121"/>
              <a:ext cx="2095183" cy="832594"/>
            </a:xfrm>
            <a:prstGeom prst="rect">
              <a:avLst/>
            </a:prstGeom>
            <a:noFill/>
            <a:ln w="3175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ja-JP" altLang="en-US" sz="1015" dirty="0">
                  <a:solidFill>
                    <a:srgbClr val="EEECE1">
                      <a:lumMod val="10000"/>
                    </a:srgbClr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グループホーム</a:t>
              </a:r>
              <a:endParaRPr lang="en-US" altLang="ja-JP" sz="1015" dirty="0">
                <a:solidFill>
                  <a:srgbClr val="EEECE1">
                    <a:lumMod val="10000"/>
                  </a:srgb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ja-JP" altLang="en-US" sz="1015" dirty="0">
                  <a:solidFill>
                    <a:srgbClr val="EEECE1">
                      <a:lumMod val="10000"/>
                    </a:srgbClr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障害者支援施設</a:t>
              </a:r>
              <a:endParaRPr lang="en-US" altLang="ja-JP" sz="1015" dirty="0">
                <a:solidFill>
                  <a:srgbClr val="EEECE1">
                    <a:lumMod val="10000"/>
                  </a:srgb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ja-JP" altLang="en-US" sz="1015" dirty="0">
                  <a:solidFill>
                    <a:srgbClr val="EEECE1">
                      <a:lumMod val="10000"/>
                    </a:srgbClr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　</a:t>
              </a:r>
            </a:p>
          </p:txBody>
        </p:sp>
        <p:pic>
          <p:nvPicPr>
            <p:cNvPr id="130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754" y="3552727"/>
              <a:ext cx="1889151" cy="12820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10" name="角丸四角形 109"/>
          <p:cNvSpPr/>
          <p:nvPr/>
        </p:nvSpPr>
        <p:spPr>
          <a:xfrm>
            <a:off x="3245508" y="5176983"/>
            <a:ext cx="3637039" cy="1160486"/>
          </a:xfrm>
          <a:prstGeom prst="roundRect">
            <a:avLst/>
          </a:prstGeom>
          <a:solidFill>
            <a:srgbClr val="FFC000"/>
          </a:solidFill>
          <a:ln w="38100" cap="flat" cmpd="sng" algn="ctr">
            <a:solidFill>
              <a:sysClr val="window" lastClr="FFFFFF"/>
            </a:solidFill>
            <a:prstDash val="solid"/>
            <a:headEnd type="none" w="med" len="med"/>
            <a:tailEnd type="arrow" w="med" len="med"/>
          </a:ln>
          <a:effectLst/>
        </p:spPr>
        <p:txBody>
          <a:bodyPr vert="horz" lIns="84397" tIns="42198" rIns="84397" bIns="42198" rtlCol="0" anchor="ctr"/>
          <a:lstStyle/>
          <a:p>
            <a:pPr algn="ctr" defTabSz="844083">
              <a:defRPr/>
            </a:pPr>
            <a:r>
              <a:rPr kumimoji="0" lang="en-US" altLang="ja-JP" sz="1200" b="1" kern="0" spc="-92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0" lang="ja-JP" altLang="en-US" sz="1200" b="1" kern="0" spc="-92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緊急時の受け入れ・対応</a:t>
            </a:r>
            <a:r>
              <a:rPr kumimoji="0" lang="en-US" altLang="ja-JP" sz="1200" b="1" kern="0" spc="-92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 defTabSz="844083">
              <a:defRPr/>
            </a:pPr>
            <a:r>
              <a:rPr kumimoji="0" lang="ja-JP" altLang="en-US" sz="1200" kern="0" spc="-92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・短期入所等</a:t>
            </a:r>
            <a:r>
              <a:rPr lang="ja-JP" altLang="en-US" sz="1200" spc="3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UI Gothic"/>
              </a:rPr>
              <a:t>（空床確保体制は無く、各相談支援事業所にて調整を行っている）</a:t>
            </a:r>
            <a:endParaRPr lang="en-US" altLang="ja-JP" sz="1200" spc="35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MS UI Gothic"/>
            </a:endParaRPr>
          </a:p>
          <a:p>
            <a:pPr defTabSz="844083">
              <a:defRPr/>
            </a:pPr>
            <a:endParaRPr lang="ja-JP" altLang="en-US" sz="1200" spc="35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MS UI Gothic"/>
            </a:endParaRPr>
          </a:p>
          <a:p>
            <a:pPr defTabSz="844083">
              <a:defRPr/>
            </a:pPr>
            <a:endParaRPr kumimoji="0" lang="ja-JP" altLang="en-US" sz="923" b="1" kern="0" spc="-92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15200" y="323370"/>
            <a:ext cx="1398172" cy="36933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雲 2"/>
          <p:cNvSpPr/>
          <p:nvPr/>
        </p:nvSpPr>
        <p:spPr>
          <a:xfrm>
            <a:off x="393350" y="2181795"/>
            <a:ext cx="1898146" cy="811489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50" dirty="0"/>
              <a:t>協力事業所数</a:t>
            </a:r>
            <a:r>
              <a:rPr kumimoji="1" lang="ja-JP" altLang="en-US" sz="1050" dirty="0"/>
              <a:t>：１７</a:t>
            </a:r>
          </a:p>
        </p:txBody>
      </p:sp>
      <p:sp>
        <p:nvSpPr>
          <p:cNvPr id="26" name="雲 25"/>
          <p:cNvSpPr/>
          <p:nvPr/>
        </p:nvSpPr>
        <p:spPr>
          <a:xfrm>
            <a:off x="5121781" y="294162"/>
            <a:ext cx="2058030" cy="88902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50" dirty="0"/>
              <a:t>協力事業所数</a:t>
            </a:r>
            <a:r>
              <a:rPr kumimoji="1" lang="ja-JP" altLang="en-US" sz="1050" dirty="0"/>
              <a:t>：５３</a:t>
            </a:r>
          </a:p>
        </p:txBody>
      </p:sp>
      <p:sp>
        <p:nvSpPr>
          <p:cNvPr id="147" name="角丸四角形 146"/>
          <p:cNvSpPr/>
          <p:nvPr/>
        </p:nvSpPr>
        <p:spPr>
          <a:xfrm>
            <a:off x="3733676" y="2417440"/>
            <a:ext cx="5140680" cy="1900108"/>
          </a:xfrm>
          <a:prstGeom prst="roundRect">
            <a:avLst/>
          </a:prstGeom>
          <a:solidFill>
            <a:srgbClr val="FFC000"/>
          </a:solidFill>
          <a:ln w="38100" cap="flat" cmpd="sng" algn="ctr">
            <a:solidFill>
              <a:sysClr val="window" lastClr="FFFFFF"/>
            </a:solidFill>
            <a:prstDash val="solid"/>
            <a:headEnd type="none" w="med" len="med"/>
            <a:tailEnd type="arrow" w="med" len="med"/>
          </a:ln>
          <a:effectLst/>
        </p:spPr>
        <p:txBody>
          <a:bodyPr vert="horz" lIns="84397" tIns="42198" rIns="84397" bIns="42198" rtlCol="0" anchor="ctr"/>
          <a:lstStyle/>
          <a:p>
            <a:pPr algn="ctr" defTabSz="844083">
              <a:defRPr/>
            </a:pPr>
            <a:r>
              <a:rPr kumimoji="0" lang="ja-JP" altLang="en-US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</a:t>
            </a:r>
            <a:endParaRPr kumimoji="0" lang="en-US" altLang="ja-JP" sz="1200" b="1" kern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defTabSz="844083">
              <a:defRPr/>
            </a:pPr>
            <a:r>
              <a:rPr kumimoji="0" lang="ja-JP" altLang="en-US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</a:t>
            </a:r>
            <a:r>
              <a:rPr kumimoji="0" lang="en-US" altLang="ja-JP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0" lang="ja-JP" altLang="en-US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地域の体制づくり</a:t>
            </a:r>
            <a:r>
              <a:rPr kumimoji="0" lang="en-US" altLang="ja-JP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 defTabSz="844083">
              <a:defRPr/>
            </a:pPr>
            <a:r>
              <a:rPr kumimoji="0" lang="ja-JP" altLang="en-US" sz="1200" b="1" kern="0" spc="12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UI Gothic"/>
              </a:rPr>
              <a:t>　　　　　　　　　　　　　　・</a:t>
            </a:r>
            <a:r>
              <a:rPr kumimoji="0" lang="ja-JP" altLang="en-US" sz="1200" kern="0" spc="12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UI Gothic"/>
              </a:rPr>
              <a:t>特定相談支援事業所等</a:t>
            </a:r>
            <a:endParaRPr kumimoji="0" lang="en-US" altLang="ja-JP" sz="1200" kern="0" spc="125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MS UI Gothic"/>
            </a:endParaRPr>
          </a:p>
          <a:p>
            <a:pPr defTabSz="844083">
              <a:defRPr/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 ・専門部会（子ども、就労）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844083">
              <a:defRPr/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プロジェクトチーム（災害支援、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844083">
              <a:defRPr/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       ・重度心身障が</a:t>
            </a:r>
            <a:r>
              <a:rPr lang="ja-JP" altLang="en-US" sz="12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児・者支援、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844083">
              <a:defRPr/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地域移行支援）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844083">
              <a:defRPr/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844083">
              <a:defRPr/>
            </a:pPr>
            <a:endParaRPr kumimoji="0" lang="en-US" altLang="ja-JP" sz="1200" b="1" kern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844083">
              <a:defRPr/>
            </a:pPr>
            <a:endParaRPr kumimoji="0" lang="en-US" altLang="ja-JP" sz="1200" b="1" kern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844083">
              <a:defRPr/>
            </a:pPr>
            <a:endParaRPr kumimoji="0" lang="ja-JP" altLang="en-US" sz="1200" b="1" kern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5" name="雲 24"/>
          <p:cNvSpPr/>
          <p:nvPr/>
        </p:nvSpPr>
        <p:spPr>
          <a:xfrm>
            <a:off x="1599172" y="5697669"/>
            <a:ext cx="1894567" cy="789573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50" dirty="0"/>
              <a:t>協力</a:t>
            </a:r>
            <a:r>
              <a:rPr kumimoji="1" lang="ja-JP" altLang="en-US" sz="1050" dirty="0"/>
              <a:t>事業所数：６</a:t>
            </a:r>
          </a:p>
        </p:txBody>
      </p:sp>
      <p:sp>
        <p:nvSpPr>
          <p:cNvPr id="109" name="角丸四角形 108"/>
          <p:cNvSpPr/>
          <p:nvPr/>
        </p:nvSpPr>
        <p:spPr>
          <a:xfrm>
            <a:off x="3029017" y="3167910"/>
            <a:ext cx="2792982" cy="1455777"/>
          </a:xfrm>
          <a:prstGeom prst="roundRect">
            <a:avLst/>
          </a:prstGeom>
          <a:solidFill>
            <a:srgbClr val="FFC000"/>
          </a:solidFill>
          <a:ln w="38100" cap="flat" cmpd="sng" algn="ctr">
            <a:solidFill>
              <a:sysClr val="window" lastClr="FFFFFF"/>
            </a:solidFill>
            <a:prstDash val="solid"/>
            <a:headEnd type="none" w="med" len="med"/>
            <a:tailEnd type="arrow" w="med" len="med"/>
          </a:ln>
          <a:effectLst/>
        </p:spPr>
        <p:txBody>
          <a:bodyPr vert="horz" lIns="84397" tIns="42198" rIns="84397" bIns="42198" rtlCol="0" anchor="ctr"/>
          <a:lstStyle/>
          <a:p>
            <a:pPr algn="ctr" defTabSz="844083">
              <a:defRPr/>
            </a:pPr>
            <a:r>
              <a:rPr kumimoji="0" lang="en-US" altLang="ja-JP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0" lang="ja-JP" altLang="en-US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相談支援機能</a:t>
            </a:r>
            <a:r>
              <a:rPr kumimoji="0" lang="en-US" altLang="ja-JP" sz="1200" b="1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 defTabSz="844083">
              <a:defRPr/>
            </a:pPr>
            <a:r>
              <a:rPr lang="ja-JP" altLang="en-US" sz="1200" spc="-1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Calibri"/>
              </a:rPr>
              <a:t>・特定相談支援事業所</a:t>
            </a:r>
            <a:endParaRPr lang="en-US" altLang="ja-JP" sz="1200" spc="-1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Calibri"/>
            </a:endParaRPr>
          </a:p>
          <a:p>
            <a:pPr defTabSz="844083">
              <a:defRPr/>
            </a:pPr>
            <a:r>
              <a:rPr kumimoji="0" lang="ja-JP" altLang="en-US" sz="1200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・各市町（障害者虐待防止センター等）</a:t>
            </a:r>
          </a:p>
        </p:txBody>
      </p:sp>
      <p:sp>
        <p:nvSpPr>
          <p:cNvPr id="27" name="雲 26"/>
          <p:cNvSpPr/>
          <p:nvPr/>
        </p:nvSpPr>
        <p:spPr>
          <a:xfrm>
            <a:off x="2673809" y="4311985"/>
            <a:ext cx="1933688" cy="731737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50" dirty="0"/>
              <a:t>協力</a:t>
            </a:r>
            <a:r>
              <a:rPr kumimoji="1" lang="ja-JP" altLang="en-US" sz="1050" dirty="0"/>
              <a:t>事業所数：１５</a:t>
            </a:r>
          </a:p>
        </p:txBody>
      </p:sp>
      <p:sp>
        <p:nvSpPr>
          <p:cNvPr id="24" name="雲 23"/>
          <p:cNvSpPr/>
          <p:nvPr/>
        </p:nvSpPr>
        <p:spPr>
          <a:xfrm>
            <a:off x="6992756" y="4114800"/>
            <a:ext cx="1993222" cy="821203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50" dirty="0"/>
              <a:t>協力</a:t>
            </a:r>
            <a:r>
              <a:rPr kumimoji="1" lang="ja-JP" altLang="en-US" sz="1050" dirty="0"/>
              <a:t>事業所数：９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6918334" y="5618427"/>
            <a:ext cx="2293856" cy="840472"/>
            <a:chOff x="3677357" y="5985243"/>
            <a:chExt cx="2682778" cy="925961"/>
          </a:xfrm>
        </p:grpSpPr>
        <p:pic>
          <p:nvPicPr>
            <p:cNvPr id="134" name="Picture 2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7357" y="5985243"/>
              <a:ext cx="1580999" cy="9259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4" name="正方形/長方形 143"/>
            <p:cNvSpPr/>
            <p:nvPr/>
          </p:nvSpPr>
          <p:spPr>
            <a:xfrm>
              <a:off x="4837764" y="6401148"/>
              <a:ext cx="1522371" cy="395693"/>
            </a:xfrm>
            <a:prstGeom prst="rect">
              <a:avLst/>
            </a:prstGeom>
            <a:noFill/>
            <a:ln w="3175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ja-JP" altLang="en-US" sz="1015" dirty="0">
                  <a:solidFill>
                    <a:srgbClr val="EEECE1">
                      <a:lumMod val="10000"/>
                    </a:srgbClr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短期入所　</a:t>
              </a: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4470625" y="2228757"/>
            <a:ext cx="1798222" cy="1175469"/>
            <a:chOff x="6531416" y="3478652"/>
            <a:chExt cx="2755849" cy="1724217"/>
          </a:xfrm>
        </p:grpSpPr>
        <p:pic>
          <p:nvPicPr>
            <p:cNvPr id="132" name="Picture 18" descr="C:\Users\MMVLP\AppData\Local\Microsoft\Windows\Temporary Internet Files\Content.IE5\D72XNR2I\MCj04454420000[1].wmf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3171" y="3478652"/>
              <a:ext cx="1072339" cy="1506317"/>
            </a:xfrm>
            <a:prstGeom prst="rect">
              <a:avLst/>
            </a:prstGeom>
            <a:noFill/>
          </p:spPr>
        </p:pic>
        <p:sp>
          <p:nvSpPr>
            <p:cNvPr id="145" name="正方形/長方形 144"/>
            <p:cNvSpPr/>
            <p:nvPr/>
          </p:nvSpPr>
          <p:spPr>
            <a:xfrm>
              <a:off x="6531416" y="4807176"/>
              <a:ext cx="2755849" cy="395693"/>
            </a:xfrm>
            <a:prstGeom prst="rect">
              <a:avLst/>
            </a:prstGeom>
            <a:noFill/>
            <a:ln w="3175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ja-JP" altLang="en-US" sz="1015" dirty="0">
                  <a:solidFill>
                    <a:srgbClr val="EEECE1">
                      <a:lumMod val="10000"/>
                    </a:srgbClr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相談支援事業所　</a:t>
              </a:r>
            </a:p>
          </p:txBody>
        </p:sp>
      </p:grpSp>
      <p:sp>
        <p:nvSpPr>
          <p:cNvPr id="8" name="上下矢印 7"/>
          <p:cNvSpPr/>
          <p:nvPr/>
        </p:nvSpPr>
        <p:spPr>
          <a:xfrm>
            <a:off x="4347512" y="1535179"/>
            <a:ext cx="413233" cy="1768079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上下矢印 8"/>
          <p:cNvSpPr/>
          <p:nvPr/>
        </p:nvSpPr>
        <p:spPr>
          <a:xfrm>
            <a:off x="5004034" y="4404869"/>
            <a:ext cx="342183" cy="89815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上下矢印 9"/>
          <p:cNvSpPr/>
          <p:nvPr/>
        </p:nvSpPr>
        <p:spPr>
          <a:xfrm rot="16200000">
            <a:off x="2608952" y="3530293"/>
            <a:ext cx="329439" cy="65562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1DAA9583-30A2-4C71-B4DE-C68109579C50}"/>
              </a:ext>
            </a:extLst>
          </p:cNvPr>
          <p:cNvSpPr/>
          <p:nvPr/>
        </p:nvSpPr>
        <p:spPr>
          <a:xfrm>
            <a:off x="5843772" y="3673012"/>
            <a:ext cx="1879136" cy="545836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/>
              <a:t>コーディネーター</a:t>
            </a:r>
            <a:endParaRPr lang="en-US" altLang="ja-JP" sz="1000" b="1" dirty="0"/>
          </a:p>
          <a:p>
            <a:pPr algn="ctr"/>
            <a:r>
              <a:rPr lang="ja-JP" altLang="en-US" sz="1000" dirty="0"/>
              <a:t>委託相談支援事業所</a:t>
            </a:r>
            <a:endParaRPr kumimoji="1" lang="ja-JP" altLang="en-US" sz="1000" dirty="0"/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1DAA9583-30A2-4C71-B4DE-C68109579C50}"/>
              </a:ext>
            </a:extLst>
          </p:cNvPr>
          <p:cNvSpPr/>
          <p:nvPr/>
        </p:nvSpPr>
        <p:spPr>
          <a:xfrm>
            <a:off x="2603058" y="2962193"/>
            <a:ext cx="1700101" cy="545836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/>
              <a:t>コーディネーター</a:t>
            </a:r>
            <a:endParaRPr lang="en-US" altLang="ja-JP" sz="1000" b="1" dirty="0"/>
          </a:p>
          <a:p>
            <a:pPr algn="ctr"/>
            <a:r>
              <a:rPr lang="ja-JP" altLang="en-US" sz="1000" dirty="0"/>
              <a:t>相談支援専門員や行政職員</a:t>
            </a:r>
            <a:endParaRPr kumimoji="1" lang="ja-JP" altLang="en-US" sz="1000" dirty="0"/>
          </a:p>
        </p:txBody>
      </p:sp>
      <p:sp>
        <p:nvSpPr>
          <p:cNvPr id="5" name="正方形/長方形 4"/>
          <p:cNvSpPr/>
          <p:nvPr/>
        </p:nvSpPr>
        <p:spPr>
          <a:xfrm>
            <a:off x="402409" y="1162386"/>
            <a:ext cx="1952176" cy="73498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 b="1" dirty="0"/>
              <a:t>個別ケース対応と</a:t>
            </a:r>
            <a:r>
              <a:rPr kumimoji="1" lang="ja-JP" altLang="en-US" sz="1050" b="1" dirty="0" err="1"/>
              <a:t>有明圏域障がい</a:t>
            </a:r>
            <a:r>
              <a:rPr kumimoji="1" lang="ja-JP" altLang="en-US" sz="1050" b="1" dirty="0"/>
              <a:t>者と共に生きる支援協議会（自立支援協議会）で連動し機能を担っていく。</a:t>
            </a:r>
          </a:p>
        </p:txBody>
      </p:sp>
    </p:spTree>
    <p:extLst>
      <p:ext uri="{BB962C8B-B14F-4D97-AF65-F5344CB8AC3E}">
        <p14:creationId xmlns:p14="http://schemas.microsoft.com/office/powerpoint/2010/main" val="726264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343</Words>
  <Application>Microsoft Office PowerPoint</Application>
  <PresentationFormat>画面に合わせる (4:3)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Heisei Kaku Gothic Std W5</vt:lpstr>
      <vt:lpstr>HG丸ｺﾞｼｯｸM-PRO</vt:lpstr>
      <vt:lpstr>MS UI Gothic</vt:lpstr>
      <vt:lpstr>メイリオ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地域生活支援拠点等の整備について 　　　　　～有明圏域の現状～</dc:title>
  <cp:lastModifiedBy>n324</cp:lastModifiedBy>
  <cp:revision>36</cp:revision>
  <cp:lastPrinted>2021-01-06T04:16:11Z</cp:lastPrinted>
  <dcterms:modified xsi:type="dcterms:W3CDTF">2021-01-06T04:16:51Z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2017-01-17T00:00:00Z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2018-11-14T00:00:00Z</vt:filetime>
  </property>
</Properties>
</file>