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  <a:srgbClr val="008000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3261" autoAdjust="0"/>
  </p:normalViewPr>
  <p:slideViewPr>
    <p:cSldViewPr snapToGrid="0">
      <p:cViewPr varScale="1">
        <p:scale>
          <a:sx n="57" d="100"/>
          <a:sy n="57" d="100"/>
        </p:scale>
        <p:origin x="287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0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5EBF4F-F248-DD1D-F028-3C66F3A02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7052B42-92D9-4946-872C-8B9A51043308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22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89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89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8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48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0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2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4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8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5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B5BA-F42B-4191-BA04-54F811F79CD2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41E1-8784-4CD3-830F-3BFECC0CD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353FD00-D1CC-783A-3CDA-55C591A89033}"/>
              </a:ext>
            </a:extLst>
          </p:cNvPr>
          <p:cNvSpPr/>
          <p:nvPr/>
        </p:nvSpPr>
        <p:spPr>
          <a:xfrm>
            <a:off x="4665945" y="-137786"/>
            <a:ext cx="2367419" cy="914400"/>
          </a:xfrm>
          <a:prstGeom prst="roundRect">
            <a:avLst>
              <a:gd name="adj" fmla="val 18037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B14D53-BBF6-EF7D-FC49-C60006D4F248}"/>
              </a:ext>
            </a:extLst>
          </p:cNvPr>
          <p:cNvSpPr/>
          <p:nvPr/>
        </p:nvSpPr>
        <p:spPr>
          <a:xfrm>
            <a:off x="0" y="0"/>
            <a:ext cx="4860000" cy="3600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D1D9C4-8E17-E538-971A-93F5761D3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5" y="170667"/>
            <a:ext cx="342265" cy="3429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D615EC4-EA7E-7682-697D-B52E7C8E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476" y1="7282" x2="33752" y2="12167"/>
                        <a14:foregroundMark x1="35008" y1="14565" x2="41680" y2="16430"/>
                        <a14:foregroundMark x1="45840" y1="13854" x2="48901" y2="7016"/>
                        <a14:foregroundMark x1="49608" y1="6039" x2="64678" y2="6483"/>
                        <a14:foregroundMark x1="60126" y1="9591" x2="63030" y2="11279"/>
                        <a14:foregroundMark x1="35793" y1="5861" x2="38776" y2="5861"/>
                        <a14:foregroundMark x1="33595" y1="7904" x2="33752" y2="8437"/>
                        <a14:foregroundMark x1="70565" y1="22824" x2="70565" y2="22824"/>
                        <a14:foregroundMark x1="68446" y1="27886" x2="68446" y2="27886"/>
                        <a14:foregroundMark x1="84458" y1="18739" x2="84458" y2="18739"/>
                        <a14:foregroundMark x1="87363" y1="18561" x2="89011" y2="19183"/>
                        <a14:foregroundMark x1="77159" y1="22469" x2="80926" y2="20870"/>
                        <a14:foregroundMark x1="72370" y1="27975" x2="72370" y2="27975"/>
                        <a14:foregroundMark x1="86970" y1="26554" x2="92229" y2="39520"/>
                        <a14:foregroundMark x1="90502" y1="26821" x2="91601" y2="33570"/>
                        <a14:foregroundMark x1="93642" y1="38721" x2="95290" y2="38721"/>
                        <a14:foregroundMark x1="97331" y1="39432" x2="97331" y2="40675"/>
                        <a14:foregroundMark x1="91366" y1="46270" x2="86735" y2="58792"/>
                        <a14:foregroundMark x1="76374" y1="62966" x2="85243" y2="60391"/>
                        <a14:foregroundMark x1="71586" y1="47247" x2="71429" y2="54263"/>
                        <a14:foregroundMark x1="66797" y1="60657" x2="70487" y2="70693"/>
                        <a14:foregroundMark x1="57064" y1="48401" x2="61381" y2="53108"/>
                        <a14:foregroundMark x1="22527" y1="46004" x2="31397" y2="45293"/>
                        <a14:foregroundMark x1="19859" y1="46004" x2="7771" y2="58348"/>
                        <a14:foregroundMark x1="16954" y1="39254" x2="22057" y2="40853"/>
                        <a14:foregroundMark x1="40424" y1="50089" x2="41915" y2="64387"/>
                        <a14:foregroundMark x1="43093" y1="66785" x2="37284" y2="85080"/>
                        <a14:foregroundMark x1="39560" y1="59503" x2="40659" y2="70071"/>
                        <a14:foregroundMark x1="38383" y1="53108" x2="40581" y2="58348"/>
                        <a14:foregroundMark x1="29199" y1="46359" x2="35400" y2="48934"/>
                        <a14:foregroundMark x1="23783" y1="46803" x2="10518" y2="53375"/>
                        <a14:foregroundMark x1="16484" y1="51865" x2="5259" y2="63055"/>
                        <a14:foregroundMark x1="10518" y1="59236" x2="5024" y2="69627"/>
                        <a14:foregroundMark x1="12088" y1="56838" x2="12088" y2="56838"/>
                        <a14:foregroundMark x1="11538" y1="58703" x2="11538" y2="58703"/>
                        <a14:foregroundMark x1="9184" y1="63410" x2="9184" y2="63410"/>
                        <a14:foregroundMark x1="7771" y1="66519" x2="7771" y2="66519"/>
                        <a14:foregroundMark x1="7300" y1="69272" x2="7143" y2="79663"/>
                        <a14:foregroundMark x1="8320" y1="65275" x2="6986" y2="69538"/>
                        <a14:foregroundMark x1="3140" y1="68472" x2="9262" y2="94760"/>
                        <a14:foregroundMark x1="7378" y1="82238" x2="13736" y2="91741"/>
                        <a14:foregroundMark x1="17504" y1="93783" x2="29749" y2="90053"/>
                        <a14:foregroundMark x1="29984" y1="89076" x2="37912" y2="78774"/>
                        <a14:foregroundMark x1="39403" y1="71403" x2="38697" y2="77620"/>
                        <a14:foregroundMark x1="24176" y1="67940" x2="28728" y2="72469"/>
                        <a14:foregroundMark x1="23312" y1="52398" x2="23312" y2="52398"/>
                        <a14:foregroundMark x1="23312" y1="56661" x2="23312" y2="56661"/>
                        <a14:foregroundMark x1="23155" y1="60835" x2="23155" y2="60835"/>
                        <a14:foregroundMark x1="22998" y1="58526" x2="22998" y2="58526"/>
                        <a14:foregroundMark x1="23548" y1="63766" x2="23548" y2="63766"/>
                        <a14:foregroundMark x1="29592" y1="50710" x2="29592" y2="50710"/>
                        <a14:foregroundMark x1="29199" y1="53108" x2="29199" y2="53108"/>
                        <a14:foregroundMark x1="29199" y1="64121" x2="29199" y2="64121"/>
                        <a14:foregroundMark x1="29121" y1="66696" x2="29121" y2="66696"/>
                        <a14:foregroundMark x1="37127" y1="62789" x2="37127" y2="62789"/>
                        <a14:foregroundMark x1="35165" y1="63766" x2="35165" y2="63766"/>
                        <a14:foregroundMark x1="32025" y1="69805" x2="37441" y2="67052"/>
                        <a14:foregroundMark x1="30612" y1="70337" x2="27708" y2="72469"/>
                        <a14:foregroundMark x1="38932" y1="66252" x2="38932" y2="66252"/>
                        <a14:foregroundMark x1="39168" y1="62256" x2="31868" y2="64920"/>
                        <a14:backgroundMark x1="6829" y1="14476" x2="13108" y2="7815"/>
                        <a14:backgroundMark x1="3689" y1="7105" x2="24490" y2="4618"/>
                        <a14:backgroundMark x1="19623" y1="8437" x2="157" y2="25933"/>
                        <a14:backgroundMark x1="6201" y1="33481" x2="6829" y2="977"/>
                        <a14:backgroundMark x1="10204" y1="13144" x2="16248" y2="5506"/>
                        <a14:backgroundMark x1="11381" y1="10657" x2="11695" y2="12789"/>
                        <a14:backgroundMark x1="15777" y1="8615" x2="15777" y2="8615"/>
                        <a14:backgroundMark x1="20173" y1="10124" x2="20173" y2="10124"/>
                        <a14:backgroundMark x1="22527" y1="11279" x2="22527" y2="11279"/>
                        <a14:backgroundMark x1="25667" y1="8792" x2="26217" y2="7993"/>
                        <a14:backgroundMark x1="26217" y1="7993" x2="26217" y2="7993"/>
                        <a14:backgroundMark x1="26217" y1="7993" x2="26217" y2="7993"/>
                        <a14:backgroundMark x1="27551" y1="64654" x2="27473" y2="65986"/>
                        <a14:backgroundMark x1="27316" y1="68117" x2="27708" y2="68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4" y="1733028"/>
            <a:ext cx="1888336" cy="1668969"/>
          </a:xfrm>
          <a:prstGeom prst="rect">
            <a:avLst/>
          </a:prstGeom>
        </p:spPr>
      </p:pic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AD47225D-C732-6AB6-6D4E-617F916062F8}"/>
              </a:ext>
            </a:extLst>
          </p:cNvPr>
          <p:cNvSpPr txBox="1"/>
          <p:nvPr/>
        </p:nvSpPr>
        <p:spPr>
          <a:xfrm>
            <a:off x="5019040" y="167014"/>
            <a:ext cx="1838960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600" b="1" kern="100">
                <a:solidFill>
                  <a:srgbClr val="FFFFFF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長洲町教育委員会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F6C0C3-A3A6-E267-10E3-1320C342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065" y1="64122" x2="61571" y2="69102"/>
                        <a14:foregroundMark x1="40159" y1="27673" x2="42309" y2="28857"/>
                        <a14:foregroundMark x1="33100" y1="29102" x2="35811" y2="31673"/>
                        <a14:foregroundMark x1="32258" y1="24122" x2="35250" y2="26735"/>
                        <a14:foregroundMark x1="39317" y1="24571" x2="42309" y2="23388"/>
                        <a14:foregroundMark x1="34736" y1="23388" x2="38523" y2="20082"/>
                        <a14:foregroundMark x1="30388" y1="16041" x2="33894" y2="20327"/>
                        <a14:foregroundMark x1="25760" y1="4449" x2="26835" y2="4939"/>
                        <a14:foregroundMark x1="38523" y1="3755" x2="40954" y2="7306"/>
                        <a14:foregroundMark x1="28752" y1="1143" x2="29032" y2="3020"/>
                        <a14:foregroundMark x1="33754" y1="1102" x2="34596" y2="1633"/>
                        <a14:foregroundMark x1="41935" y1="7102" x2="42637" y2="8245"/>
                        <a14:foregroundMark x1="63347" y1="13714" x2="72230" y2="19469"/>
                        <a14:foregroundMark x1="63581" y1="21714" x2="67602" y2="26939"/>
                        <a14:foregroundMark x1="70313" y1="10939" x2="75409" y2="12000"/>
                        <a14:foregroundMark x1="70921" y1="29633" x2="73118" y2="36041"/>
                        <a14:foregroundMark x1="70173" y1="34857" x2="68583" y2="33551"/>
                        <a14:foregroundMark x1="95138" y1="23429" x2="96447" y2="34000"/>
                        <a14:foregroundMark x1="54511" y1="36449" x2="59420" y2="36980"/>
                        <a14:foregroundMark x1="73726" y1="44776" x2="74708" y2="48000"/>
                        <a14:foregroundMark x1="2525" y1="17878" x2="6358" y2="32735"/>
                        <a14:foregroundMark x1="1216" y1="29184" x2="3413" y2="30490"/>
                        <a14:foregroundMark x1="32024" y1="367" x2="34081" y2="898"/>
                        <a14:foregroundMark x1="27630" y1="57796" x2="27022" y2="68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5" y="1081414"/>
            <a:ext cx="2143117" cy="24547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A0DAE1-EBB7-BFF8-62C8-8BDFA43BFC52}"/>
              </a:ext>
            </a:extLst>
          </p:cNvPr>
          <p:cNvSpPr txBox="1"/>
          <p:nvPr/>
        </p:nvSpPr>
        <p:spPr>
          <a:xfrm>
            <a:off x="131649" y="585790"/>
            <a:ext cx="4384109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n w="12700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長洲中学校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制服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4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自転車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kumimoji="1" lang="en-US" altLang="ja-JP" sz="32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800" dirty="0"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購入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800" dirty="0">
                <a:solidFill>
                  <a:srgbClr val="008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助成</a:t>
            </a:r>
            <a:r>
              <a:rPr kumimoji="1" lang="ja-JP" altLang="en-US" sz="32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します</a:t>
            </a:r>
            <a:endParaRPr kumimoji="1" lang="ja-JP" altLang="en-US" sz="48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035361D-1567-F31E-588C-7AE285A87FA6}"/>
              </a:ext>
            </a:extLst>
          </p:cNvPr>
          <p:cNvGrpSpPr/>
          <p:nvPr/>
        </p:nvGrpSpPr>
        <p:grpSpPr>
          <a:xfrm>
            <a:off x="252795" y="3353591"/>
            <a:ext cx="1333500" cy="1295192"/>
            <a:chOff x="1176140" y="4140374"/>
            <a:chExt cx="1333500" cy="129519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7CAAE32-854D-BB43-2D28-79F2B4642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747" b="98307" l="71743" r="98985">
                          <a14:foregroundMark x1="79399" y1="84554" x2="88959" y2="79856"/>
                          <a14:foregroundMark x1="83714" y1="79729" x2="92809" y2="84765"/>
                          <a14:foregroundMark x1="92259" y1="82734" x2="92005" y2="86373"/>
                          <a14:foregroundMark x1="93232" y1="82903" x2="94797" y2="85485"/>
                          <a14:foregroundMark x1="93993" y1="85908" x2="89086" y2="92848"/>
                          <a14:foregroundMark x1="92597" y1="93229" x2="80922" y2="90817"/>
                          <a14:foregroundMark x1="86252" y1="92256" x2="83080" y2="82480"/>
                          <a14:foregroundMark x1="82360" y1="82226" x2="79865" y2="88193"/>
                          <a14:foregroundMark x1="78892" y1="81718" x2="78638" y2="87220"/>
                          <a14:foregroundMark x1="79484" y1="90732" x2="84306" y2="94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05" t="76678" r="4151" b="4428"/>
            <a:stretch/>
          </p:blipFill>
          <p:spPr>
            <a:xfrm>
              <a:off x="1176140" y="4140374"/>
              <a:ext cx="1333500" cy="1295192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C91FD6BD-204C-58E6-FD41-16A6A4D9B0BF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59632E7-E398-9C84-83E2-DD8E292284F9}"/>
                </a:ext>
              </a:extLst>
            </p:cNvPr>
            <p:cNvSpPr txBox="1"/>
            <p:nvPr/>
          </p:nvSpPr>
          <p:spPr>
            <a:xfrm>
              <a:off x="1500890" y="4476387"/>
              <a:ext cx="7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助成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対象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5B08B2-A1B6-2159-2024-63B0BB5D6D9F}"/>
              </a:ext>
            </a:extLst>
          </p:cNvPr>
          <p:cNvSpPr txBox="1"/>
          <p:nvPr/>
        </p:nvSpPr>
        <p:spPr>
          <a:xfrm>
            <a:off x="1668901" y="3659470"/>
            <a:ext cx="526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/>
              <a:t>長洲町立長洲中学校に</a:t>
            </a:r>
            <a:r>
              <a:rPr kumimoji="1" lang="en-US" altLang="ja-JP" sz="1600" b="1" u="sng" dirty="0"/>
              <a:t>1</a:t>
            </a:r>
            <a:r>
              <a:rPr kumimoji="1" lang="ja-JP" altLang="en-US" sz="1600" b="1" u="sng" dirty="0"/>
              <a:t>年生として入学する者の保護者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08C5562-DE33-F605-D609-DA185BA667D9}"/>
              </a:ext>
            </a:extLst>
          </p:cNvPr>
          <p:cNvGrpSpPr/>
          <p:nvPr/>
        </p:nvGrpSpPr>
        <p:grpSpPr>
          <a:xfrm>
            <a:off x="252796" y="4944893"/>
            <a:ext cx="1333499" cy="1294376"/>
            <a:chOff x="1194140" y="4140374"/>
            <a:chExt cx="1333499" cy="1294376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6320AD2-C6A1-E054-26FF-03914AA96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328" b="96234" l="75508" r="97208">
                          <a14:foregroundMark x1="81134" y1="81507" x2="83037" y2="92425"/>
                          <a14:foregroundMark x1="81261" y1="91155" x2="93274" y2="83580"/>
                          <a14:foregroundMark x1="83968" y1="80237" x2="92047" y2="93356"/>
                          <a14:foregroundMark x1="86633" y1="93864" x2="93486" y2="83157"/>
                          <a14:foregroundMark x1="83629" y1="84003" x2="81641" y2="93567"/>
                          <a14:foregroundMark x1="77580" y1="84046" x2="90905" y2="93906"/>
                          <a14:foregroundMark x1="78342" y1="83665" x2="89340" y2="79771"/>
                          <a14:foregroundMark x1="84602" y1="77359" x2="86379" y2="81041"/>
                          <a14:foregroundMark x1="87733" y1="80491" x2="94797" y2="84300"/>
                          <a14:foregroundMark x1="94501" y1="84173" x2="91963" y2="881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6" t="76746" r="4210" b="4372"/>
            <a:stretch/>
          </p:blipFill>
          <p:spPr>
            <a:xfrm>
              <a:off x="1194140" y="4140374"/>
              <a:ext cx="1333499" cy="1294376"/>
            </a:xfrm>
            <a:prstGeom prst="rect">
              <a:avLst/>
            </a:prstGeom>
          </p:spPr>
        </p:pic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6B269E9D-23F8-C965-808D-7ABA10B46D79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3DF63B6-EFC9-59BB-E402-E14551F5AC00}"/>
                </a:ext>
              </a:extLst>
            </p:cNvPr>
            <p:cNvSpPr txBox="1"/>
            <p:nvPr/>
          </p:nvSpPr>
          <p:spPr>
            <a:xfrm>
              <a:off x="1500889" y="4474433"/>
              <a:ext cx="7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助成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金額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B09E17-4261-BB74-7E91-B109D2E55CDB}"/>
              </a:ext>
            </a:extLst>
          </p:cNvPr>
          <p:cNvSpPr txBox="1"/>
          <p:nvPr/>
        </p:nvSpPr>
        <p:spPr>
          <a:xfrm>
            <a:off x="1891269" y="4599353"/>
            <a:ext cx="413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制　服</a:t>
            </a:r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上限</a:t>
            </a:r>
            <a:r>
              <a:rPr kumimoji="1" lang="ja-JP" altLang="en-US" sz="48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万円</a:t>
            </a:r>
            <a:endParaRPr kumimoji="1" lang="en-US" altLang="ja-JP" sz="3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自転車</a:t>
            </a:r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kumimoji="1" lang="ja-JP" altLang="en-US" sz="2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上限</a:t>
            </a:r>
            <a:r>
              <a:rPr kumimoji="1" lang="ja-JP" altLang="en-US" sz="48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kumimoji="1" lang="ja-JP" altLang="en-US" sz="3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万円</a:t>
            </a:r>
            <a:endParaRPr kumimoji="1" lang="ja-JP" altLang="en-US" sz="2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9863AB-BE0F-F408-C773-2684322C44D2}"/>
              </a:ext>
            </a:extLst>
          </p:cNvPr>
          <p:cNvSpPr txBox="1"/>
          <p:nvPr/>
        </p:nvSpPr>
        <p:spPr>
          <a:xfrm>
            <a:off x="1891269" y="6142191"/>
            <a:ext cx="4410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対象経費が上限金額を下回る場合は、その金額を限度額とします。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（</a:t>
            </a:r>
            <a:r>
              <a:rPr kumimoji="1" lang="en-US" altLang="ja-JP" sz="1050" dirty="0"/>
              <a:t>100</a:t>
            </a:r>
            <a:r>
              <a:rPr kumimoji="1" lang="ja-JP" altLang="en-US" sz="1050" dirty="0"/>
              <a:t>円未満切り捨て）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BB40074-BA37-CDA7-061A-AF0B8861690F}"/>
              </a:ext>
            </a:extLst>
          </p:cNvPr>
          <p:cNvSpPr/>
          <p:nvPr/>
        </p:nvSpPr>
        <p:spPr>
          <a:xfrm rot="10800000" flipH="1">
            <a:off x="0" y="8934450"/>
            <a:ext cx="6858000" cy="971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7" name="テキスト ボックス 18">
            <a:extLst>
              <a:ext uri="{FF2B5EF4-FFF2-40B4-BE49-F238E27FC236}">
                <a16:creationId xmlns:a16="http://schemas.microsoft.com/office/drawing/2014/main" id="{C74A9E85-03B6-16C8-6865-7605CF5362F1}"/>
              </a:ext>
            </a:extLst>
          </p:cNvPr>
          <p:cNvSpPr txBox="1"/>
          <p:nvPr/>
        </p:nvSpPr>
        <p:spPr>
          <a:xfrm>
            <a:off x="620834" y="9117009"/>
            <a:ext cx="3240000" cy="6064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</a:pPr>
            <a:r>
              <a:rPr lang="ja-JP" kern="0" dirty="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長洲町教育委員会</a:t>
            </a:r>
            <a:r>
              <a:rPr lang="ja-JP" altLang="en-US" kern="0" dirty="0">
                <a:solidFill>
                  <a:srgbClr val="FFFFFF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kern="0" dirty="0">
                <a:solidFill>
                  <a:srgbClr val="FFFF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学校教育課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88E426D-A776-FC92-3465-EFE2619C0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" y="9150222"/>
            <a:ext cx="540000" cy="54000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23988F4-D762-1AD1-4848-D967EADEE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62" y="9060222"/>
            <a:ext cx="719997" cy="720000"/>
          </a:xfrm>
          <a:prstGeom prst="rect">
            <a:avLst/>
          </a:prstGeom>
        </p:spPr>
      </p:pic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0858694B-F876-4170-0743-E44E6C622903}"/>
              </a:ext>
            </a:extLst>
          </p:cNvPr>
          <p:cNvSpPr txBox="1"/>
          <p:nvPr/>
        </p:nvSpPr>
        <p:spPr>
          <a:xfrm>
            <a:off x="4518000" y="9159872"/>
            <a:ext cx="2340000" cy="520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kern="0" spc="5" dirty="0">
                <a:solidFill>
                  <a:srgbClr val="FFFFFF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0968-78-3274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554E750-DD45-0ED5-E4C1-E83C79E9B8D3}"/>
              </a:ext>
            </a:extLst>
          </p:cNvPr>
          <p:cNvGrpSpPr/>
          <p:nvPr/>
        </p:nvGrpSpPr>
        <p:grpSpPr>
          <a:xfrm>
            <a:off x="252795" y="6511271"/>
            <a:ext cx="1333500" cy="1285605"/>
            <a:chOff x="1194140" y="4159632"/>
            <a:chExt cx="1333500" cy="1285605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00BB544-A121-74C0-2870-08C3F1557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344" b="95980" l="76227" r="96108">
                          <a14:foregroundMark x1="83503" y1="78333" x2="91371" y2="93567"/>
                          <a14:foregroundMark x1="76904" y1="85738" x2="94416" y2="84173"/>
                          <a14:foregroundMark x1="89679" y1="81845" x2="80372" y2="88447"/>
                          <a14:foregroundMark x1="82360" y1="81718" x2="91836" y2="88532"/>
                          <a14:foregroundMark x1="82572" y1="81930" x2="86294" y2="92679"/>
                          <a14:foregroundMark x1="80964" y1="93483" x2="91751" y2="88447"/>
                          <a14:foregroundMark x1="80541" y1="88616" x2="84010" y2="90944"/>
                          <a14:foregroundMark x1="80753" y1="89801" x2="80753" y2="91875"/>
                          <a14:foregroundMark x1="79019" y1="82818" x2="81345" y2="83749"/>
                          <a14:foregroundMark x1="86717" y1="78587" x2="87606" y2="80449"/>
                          <a14:foregroundMark x1="90778" y1="83030" x2="92428" y2="83199"/>
                          <a14:foregroundMark x1="88198" y1="79052" x2="88663" y2="81887"/>
                          <a14:foregroundMark x1="90651" y1="85061" x2="93401" y2="87135"/>
                          <a14:foregroundMark x1="90990" y1="90986" x2="92470" y2="92848"/>
                          <a14:foregroundMark x1="82699" y1="93483" x2="84814" y2="92510"/>
                          <a14:foregroundMark x1="87521" y1="93356" x2="88917" y2="91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6" t="76879" r="4060" b="4367"/>
            <a:stretch/>
          </p:blipFill>
          <p:spPr>
            <a:xfrm>
              <a:off x="1194140" y="4159632"/>
              <a:ext cx="1333500" cy="1285605"/>
            </a:xfrm>
            <a:prstGeom prst="rect">
              <a:avLst/>
            </a:prstGeom>
          </p:spPr>
        </p:pic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E4642329-93D3-DA6C-6ADC-49ECBA06ECC0}"/>
                </a:ext>
              </a:extLst>
            </p:cNvPr>
            <p:cNvSpPr/>
            <p:nvPr/>
          </p:nvSpPr>
          <p:spPr>
            <a:xfrm>
              <a:off x="1482890" y="4459068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A4DEB11-30E5-CB4E-E036-D903BDA644CC}"/>
                </a:ext>
              </a:extLst>
            </p:cNvPr>
            <p:cNvSpPr txBox="1"/>
            <p:nvPr/>
          </p:nvSpPr>
          <p:spPr>
            <a:xfrm>
              <a:off x="1500890" y="4474432"/>
              <a:ext cx="7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申込</a:t>
              </a:r>
              <a:endParaRPr kumimoji="1" lang="en-US" altLang="ja-JP" dirty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dist"/>
              <a:r>
                <a:rPr kumimoji="1" lang="ja-JP" altLang="en-US" dirty="0">
                  <a:solidFill>
                    <a:srgbClr val="FF3399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期間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4716C6-D051-40DD-F5D8-8EC08EEAA9DB}"/>
              </a:ext>
            </a:extLst>
          </p:cNvPr>
          <p:cNvSpPr txBox="1"/>
          <p:nvPr/>
        </p:nvSpPr>
        <p:spPr>
          <a:xfrm>
            <a:off x="1891269" y="3992693"/>
            <a:ext cx="3772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助成金額の支給は、生徒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人につきそれぞれ１回までです。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8C461-8E9A-6F37-B9BC-23835BF92369}"/>
              </a:ext>
            </a:extLst>
          </p:cNvPr>
          <p:cNvSpPr txBox="1"/>
          <p:nvPr/>
        </p:nvSpPr>
        <p:spPr>
          <a:xfrm>
            <a:off x="1759853" y="6541558"/>
            <a:ext cx="4823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１０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日（金）～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３１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日（月）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A280C6-A9E6-37EE-78B4-7F0EDE1C6544}"/>
              </a:ext>
            </a:extLst>
          </p:cNvPr>
          <p:cNvSpPr txBox="1"/>
          <p:nvPr/>
        </p:nvSpPr>
        <p:spPr>
          <a:xfrm>
            <a:off x="1668901" y="8002051"/>
            <a:ext cx="4914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・購入費助成金支給申請書兼請求書</a:t>
            </a:r>
            <a:r>
              <a:rPr kumimoji="1" lang="ja-JP" altLang="en-US" sz="1100" dirty="0"/>
              <a:t>（別添）</a:t>
            </a:r>
            <a:r>
              <a:rPr kumimoji="1" lang="ja-JP" altLang="en-US" sz="1400" dirty="0"/>
              <a:t>　</a:t>
            </a:r>
            <a:endParaRPr kumimoji="1" lang="en-US" altLang="ja-JP" sz="1400" dirty="0"/>
          </a:p>
          <a:p>
            <a:r>
              <a:rPr kumimoji="1" lang="ja-JP" altLang="en-US" sz="1400" dirty="0"/>
              <a:t>・領収書などの支払った金額がわかる書類の写し</a:t>
            </a:r>
            <a:endParaRPr kumimoji="1" lang="en-US" altLang="ja-JP" sz="1400" dirty="0"/>
          </a:p>
          <a:p>
            <a:r>
              <a:rPr kumimoji="1" lang="ja-JP" altLang="en-US" sz="1400" dirty="0"/>
              <a:t>　</a:t>
            </a:r>
            <a:r>
              <a:rPr kumimoji="1" lang="ja-JP" altLang="en-US" sz="1100" dirty="0"/>
              <a:t>上記の書類を揃えて長洲町教育委員会に提出してください。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4F0642-AA78-0C3C-E998-E9370C3C4A9B}"/>
              </a:ext>
            </a:extLst>
          </p:cNvPr>
          <p:cNvSpPr txBox="1"/>
          <p:nvPr/>
        </p:nvSpPr>
        <p:spPr>
          <a:xfrm>
            <a:off x="180382" y="2911560"/>
            <a:ext cx="4410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自転車の購入助成には、防犯登録料も含みます。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1E2C011-1D4E-E491-014E-4E5EAB1808E5}"/>
              </a:ext>
            </a:extLst>
          </p:cNvPr>
          <p:cNvGrpSpPr/>
          <p:nvPr/>
        </p:nvGrpSpPr>
        <p:grpSpPr>
          <a:xfrm>
            <a:off x="371401" y="8140419"/>
            <a:ext cx="1297500" cy="409520"/>
            <a:chOff x="241640" y="8491715"/>
            <a:chExt cx="1297500" cy="409520"/>
          </a:xfrm>
        </p:grpSpPr>
        <p:sp>
          <p:nvSpPr>
            <p:cNvPr id="42" name="矢印: 五方向 41">
              <a:extLst>
                <a:ext uri="{FF2B5EF4-FFF2-40B4-BE49-F238E27FC236}">
                  <a16:creationId xmlns:a16="http://schemas.microsoft.com/office/drawing/2014/main" id="{A60C86CC-515A-B3DD-B3E3-1C7AECA58ADE}"/>
                </a:ext>
              </a:extLst>
            </p:cNvPr>
            <p:cNvSpPr/>
            <p:nvPr/>
          </p:nvSpPr>
          <p:spPr>
            <a:xfrm>
              <a:off x="241640" y="8491715"/>
              <a:ext cx="1297500" cy="409520"/>
            </a:xfrm>
            <a:prstGeom prst="homePlate">
              <a:avLst>
                <a:gd name="adj" fmla="val 70933"/>
              </a:avLst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2A02E78-45EF-E663-2193-A54A7CD51BBB}"/>
                </a:ext>
              </a:extLst>
            </p:cNvPr>
            <p:cNvSpPr txBox="1"/>
            <p:nvPr/>
          </p:nvSpPr>
          <p:spPr>
            <a:xfrm>
              <a:off x="274269" y="8529520"/>
              <a:ext cx="108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/>
                <a:t>提出書類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7C439-5541-5FC7-8301-B9B298EB806F}"/>
              </a:ext>
            </a:extLst>
          </p:cNvPr>
          <p:cNvSpPr txBox="1"/>
          <p:nvPr/>
        </p:nvSpPr>
        <p:spPr>
          <a:xfrm>
            <a:off x="1891269" y="4192715"/>
            <a:ext cx="45898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本助成金を受給した後に、長洲町立長洲中学校以外の学校に入学する</a:t>
            </a:r>
            <a:endParaRPr kumimoji="1" lang="en-US" altLang="ja-JP" sz="1050" dirty="0"/>
          </a:p>
          <a:p>
            <a:r>
              <a:rPr kumimoji="1" lang="ja-JP" altLang="en-US" sz="1050" dirty="0"/>
              <a:t>　ことが決定した場合は、</a:t>
            </a:r>
            <a:r>
              <a:rPr kumimoji="1" lang="ja-JP" altLang="en-US" sz="1050"/>
              <a:t>助成金を返還して</a:t>
            </a:r>
            <a:r>
              <a:rPr kumimoji="1" lang="ja-JP" altLang="en-US" sz="1050" dirty="0"/>
              <a:t>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136141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244</TotalTime>
  <Words>188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HG丸ｺﾞｼｯｸM-PRO</vt:lpstr>
      <vt:lpstr>HG創英角ﾎﾟｯﾌﾟ体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n355</dc:creator>
  <cp:lastModifiedBy>n361</cp:lastModifiedBy>
  <cp:revision>14</cp:revision>
  <cp:lastPrinted>2024-12-19T08:20:24Z</cp:lastPrinted>
  <dcterms:created xsi:type="dcterms:W3CDTF">2023-12-01T05:02:02Z</dcterms:created>
  <dcterms:modified xsi:type="dcterms:W3CDTF">2024-12-19T08:20:29Z</dcterms:modified>
</cp:coreProperties>
</file>